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1" r:id="rId6"/>
    <p:sldId id="282" r:id="rId7"/>
    <p:sldId id="283" r:id="rId8"/>
    <p:sldId id="260" r:id="rId9"/>
    <p:sldId id="262" r:id="rId10"/>
    <p:sldId id="263" r:id="rId11"/>
    <p:sldId id="272" r:id="rId12"/>
    <p:sldId id="280" r:id="rId13"/>
    <p:sldId id="279" r:id="rId14"/>
    <p:sldId id="266" r:id="rId15"/>
    <p:sldId id="265" r:id="rId16"/>
    <p:sldId id="285" r:id="rId17"/>
    <p:sldId id="267" r:id="rId18"/>
    <p:sldId id="270" r:id="rId19"/>
    <p:sldId id="281" r:id="rId20"/>
    <p:sldId id="273" r:id="rId21"/>
    <p:sldId id="271" r:id="rId22"/>
    <p:sldId id="286" r:id="rId23"/>
    <p:sldId id="276" r:id="rId24"/>
    <p:sldId id="278" r:id="rId25"/>
    <p:sldId id="277" r:id="rId26"/>
    <p:sldId id="275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7621" autoAdjust="0"/>
  </p:normalViewPr>
  <p:slideViewPr>
    <p:cSldViewPr snapToGrid="0">
      <p:cViewPr varScale="1">
        <p:scale>
          <a:sx n="61" d="100"/>
          <a:sy n="61" d="100"/>
        </p:scale>
        <p:origin x="6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BBCCB3-29D7-4676-8F31-D7F693620AD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EB5E69-2012-4FE7-AC3D-DE425DD2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on a hill</a:t>
            </a:r>
            <a:r>
              <a:rPr lang="en-US" baseline="0" dirty="0"/>
              <a:t> – left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B5E69-2012-4FE7-AC3D-DE425DD2C2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5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9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3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8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9674-67A6-4A1D-9D3E-39E33327C78D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E1E6-4841-4AED-8C97-2FD16FB91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LCyGc6dg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rO_-bsooQ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hyperlink" Target="https://www.youtube.com/watch?v=vRgG_W-6aR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9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4:15-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https://www.youtube.com/watch?v=HsLCyGc6dg8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1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1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388620"/>
            <a:ext cx="6126480" cy="57883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0030" y="0"/>
            <a:ext cx="1131697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8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388620"/>
            <a:ext cx="6126480" cy="57883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Position your vehicle in the correct lane for the </a:t>
            </a:r>
            <a:r>
              <a:rPr lang="en-US" dirty="0" smtClean="0"/>
              <a:t>turn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Brake early to reduce speed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 the left, front, and right zones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Slow to about 10 mph just before the crosswalk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 </a:t>
            </a:r>
            <a:r>
              <a:rPr lang="en-US" dirty="0"/>
              <a:t>turning the wheel when your vehicle’s front bumper is even with the curb line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</a:t>
            </a:r>
            <a:r>
              <a:rPr lang="en-US" dirty="0"/>
              <a:t>your head and steering wheel toward the target area once the car enters the intersection.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Halfway </a:t>
            </a:r>
            <a:r>
              <a:rPr lang="en-US" dirty="0"/>
              <a:t>through the turn, while looking to the target area, accelerate as you turn your steering wheel to be on target.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3680" y="388620"/>
            <a:ext cx="5608320" cy="6329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1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Midblock U-turn  </a:t>
            </a:r>
            <a:endParaRPr lang="en-US" altLang="en-US" noProof="1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730" y="1213037"/>
            <a:ext cx="9043343" cy="5644963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3600" dirty="0" smtClean="0"/>
              <a:t>Do not make a U-turn on a one way street.</a:t>
            </a:r>
          </a:p>
          <a:p>
            <a:pPr marL="0" indent="0"/>
            <a:r>
              <a:rPr lang="en-US" altLang="en-US" sz="3600" dirty="0" smtClean="0"/>
              <a:t>Only make a U-turn when it is clear. </a:t>
            </a:r>
            <a:endParaRPr lang="en-US" altLang="en-US" sz="3600" dirty="0"/>
          </a:p>
          <a:p>
            <a:pPr marL="600948" lvl="1" indent="-246543">
              <a:buFontTx/>
              <a:buAutoNum type="arabicPeriod"/>
            </a:pPr>
            <a:r>
              <a:rPr lang="en-US" altLang="en-US" sz="3200" dirty="0"/>
              <a:t>Pull to the far right edge of the road and stop.</a:t>
            </a:r>
          </a:p>
          <a:p>
            <a:pPr marL="600948" lvl="1" indent="-246543">
              <a:buFontTx/>
              <a:buAutoNum type="arabicPeriod"/>
            </a:pPr>
            <a:r>
              <a:rPr lang="en-US" altLang="en-US" sz="3200" dirty="0"/>
              <a:t>Check the front and back, and your left-rear blind spot. If clear, signal and turn sharply left while moving slowly.</a:t>
            </a:r>
          </a:p>
          <a:p>
            <a:pPr marL="600948" lvl="1" indent="-246543">
              <a:buFontTx/>
              <a:buAutoNum type="arabicPeriod"/>
            </a:pPr>
            <a:r>
              <a:rPr lang="en-US" altLang="en-US" sz="3200" dirty="0"/>
              <a:t>When the vehicle is headed toward your target area, recheck your rear and accelerate to the speed of traffic.</a:t>
            </a:r>
          </a:p>
        </p:txBody>
      </p:sp>
      <p:pic>
        <p:nvPicPr>
          <p:cNvPr id="35844" name="Picture 6" descr="6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523" r="1669" b="2075"/>
          <a:stretch>
            <a:fillRect/>
          </a:stretch>
        </p:blipFill>
        <p:spPr bwMode="auto">
          <a:xfrm>
            <a:off x="9169073" y="1473574"/>
            <a:ext cx="2989169" cy="325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8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" y="2681526"/>
            <a:ext cx="3539490" cy="359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" y="6320641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Turn</a:t>
            </a:r>
          </a:p>
        </p:txBody>
      </p:sp>
      <p:pic>
        <p:nvPicPr>
          <p:cNvPr id="7" name="Picture 4" descr="p066-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0" y="2703150"/>
            <a:ext cx="3954780" cy="35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7620" y="6488519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Turn</a:t>
            </a:r>
          </a:p>
        </p:txBody>
      </p:sp>
      <p:pic>
        <p:nvPicPr>
          <p:cNvPr id="9" name="Content Placeholder 4" descr="p066-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681526"/>
            <a:ext cx="4208314" cy="35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60970" y="6320641"/>
            <a:ext cx="315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Slowing down or stop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" y="308610"/>
            <a:ext cx="11292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most common method of communicating your intentions on the road is by the turn-signal lights.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Signal every time you plan to turn, change lanes, pull to the side, or re-enter the traffic flow.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at Colored Curbs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90688"/>
            <a:ext cx="8458200" cy="48545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Red</a:t>
            </a:r>
            <a:r>
              <a:rPr lang="en-US" sz="3600" dirty="0" smtClean="0"/>
              <a:t> – No stopping or parking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Blue</a:t>
            </a:r>
            <a:r>
              <a:rPr lang="en-US" sz="3600" dirty="0" smtClean="0"/>
              <a:t> – Parking is permitted only for a disabled person </a:t>
            </a:r>
          </a:p>
          <a:p>
            <a:r>
              <a:rPr lang="en-US" sz="3600" dirty="0" smtClean="0"/>
              <a:t>White – Stop only long enough to pick up or drop off passengers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Green</a:t>
            </a:r>
            <a:r>
              <a:rPr lang="en-US" sz="3600" dirty="0" smtClean="0"/>
              <a:t> – Park for a limited time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Yellow </a:t>
            </a:r>
            <a:r>
              <a:rPr lang="en-US" sz="3600" dirty="0" smtClean="0"/>
              <a:t>– Stop no longer than the time posted to load or unload passengers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774700"/>
            <a:ext cx="3514725" cy="5770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6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8477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Three-Point Turnabout  </a:t>
            </a:r>
            <a:endParaRPr lang="en-US" altLang="en-US" noProof="1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17270"/>
            <a:ext cx="12192000" cy="3897630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4000" dirty="0"/>
              <a:t>Should only be performed where there will be no traffic.</a:t>
            </a:r>
          </a:p>
          <a:p>
            <a:pPr marL="605150" lvl="1" indent="-249344">
              <a:buFontTx/>
              <a:buAutoNum type="arabicPeriod"/>
            </a:pPr>
            <a:r>
              <a:rPr lang="en-US" altLang="en-US" sz="3600" dirty="0"/>
              <a:t>Pull as far to the right side of the road as you can. Check in front and behind. Make a blind-spot check and signal for a left turn.</a:t>
            </a:r>
          </a:p>
          <a:p>
            <a:pPr marL="605150" lvl="1" indent="-249344">
              <a:buFontTx/>
              <a:buAutoNum type="arabicPeriod"/>
            </a:pPr>
            <a:r>
              <a:rPr lang="en-US" altLang="en-US" sz="3600" dirty="0"/>
              <a:t>If your path is clear, turn sharply left and stop before reaching the curb.</a:t>
            </a:r>
          </a:p>
          <a:p>
            <a:pPr marL="605150" lvl="1" indent="-249344">
              <a:buFontTx/>
              <a:buAutoNum type="arabicPeriod"/>
            </a:pPr>
            <a:r>
              <a:rPr lang="en-US" altLang="en-US" sz="3600" dirty="0"/>
              <a:t>Recheck for traffic, shift to REVERSE, and turn sharply while backing slowly. Back only as far as necessary to complete the maneuver.</a:t>
            </a:r>
          </a:p>
          <a:p>
            <a:pPr marL="605150" lvl="1" indent="-249344">
              <a:buFontTx/>
              <a:buAutoNum type="arabicPeriod"/>
            </a:pPr>
            <a:r>
              <a:rPr lang="en-US" altLang="en-US" sz="3600" dirty="0"/>
              <a:t>Check traffic again and signal left. Move slowly forward while steering toward your new target area.</a:t>
            </a:r>
          </a:p>
          <a:p>
            <a:pPr marL="605150" lvl="1" indent="-249344">
              <a:buFontTx/>
              <a:buAutoNum type="arabicPeriod"/>
            </a:pPr>
            <a:endParaRPr lang="en-US" altLang="en-US" sz="1800" dirty="0"/>
          </a:p>
        </p:txBody>
      </p:sp>
      <p:pic>
        <p:nvPicPr>
          <p:cNvPr id="38916" name="Picture 6" descr="7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t="775" r="819" b="1260"/>
          <a:stretch>
            <a:fillRect/>
          </a:stretch>
        </p:blipFill>
        <p:spPr bwMode="auto">
          <a:xfrm>
            <a:off x="9503989" y="0"/>
            <a:ext cx="2688011" cy="28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5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hree </a:t>
            </a:r>
            <a:r>
              <a:rPr lang="en-US" altLang="en-US" dirty="0"/>
              <a:t>basic ways to park:</a:t>
            </a:r>
            <a:br>
              <a:rPr lang="en-US" altLang="en-US" dirty="0"/>
            </a:br>
            <a:endParaRPr lang="en-US" altLang="en-US" noProof="1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 smtClean="0">
                <a:latin typeface="Arial" panose="020B0604020202020204" pitchFamily="34" charset="0"/>
              </a:rPr>
              <a:t>A</a:t>
            </a:r>
            <a:r>
              <a:rPr lang="en-US" altLang="en-US" b="1" dirty="0">
                <a:latin typeface="Arial" panose="020B0604020202020204" pitchFamily="34" charset="0"/>
              </a:rPr>
              <a:t>. Angle Parking</a:t>
            </a:r>
            <a:r>
              <a:rPr lang="en-US" altLang="en-US" dirty="0"/>
              <a:t> spaces can be at the curb of a street or in a parking lot. </a:t>
            </a:r>
          </a:p>
          <a:p>
            <a:pPr marL="0" indent="0"/>
            <a:r>
              <a:rPr lang="en-US" altLang="en-US" b="1" dirty="0">
                <a:latin typeface="Arial" panose="020B0604020202020204" pitchFamily="34" charset="0"/>
              </a:rPr>
              <a:t>B. Perpendicular Parking</a:t>
            </a:r>
            <a:r>
              <a:rPr lang="en-US" altLang="en-US" dirty="0"/>
              <a:t> is only used in parking lots. </a:t>
            </a:r>
          </a:p>
          <a:p>
            <a:pPr marL="0" indent="0"/>
            <a:r>
              <a:rPr lang="en-US" altLang="en-US" b="1" dirty="0">
                <a:latin typeface="Arial" panose="020B0604020202020204" pitchFamily="34" charset="0"/>
              </a:rPr>
              <a:t>C. Parallel Parking</a:t>
            </a:r>
            <a:r>
              <a:rPr lang="en-US" altLang="en-US" dirty="0"/>
              <a:t> is a method of backing </a:t>
            </a:r>
            <a:br>
              <a:rPr lang="en-US" altLang="en-US" dirty="0"/>
            </a:br>
            <a:r>
              <a:rPr lang="en-US" altLang="en-US" dirty="0"/>
              <a:t>between two vehicles that </a:t>
            </a:r>
            <a:br>
              <a:rPr lang="en-US" altLang="en-US" dirty="0"/>
            </a:br>
            <a:r>
              <a:rPr lang="en-US" altLang="en-US" dirty="0"/>
              <a:t>are parked alongside a curb.</a:t>
            </a:r>
          </a:p>
        </p:txBody>
      </p:sp>
      <p:pic>
        <p:nvPicPr>
          <p:cNvPr id="16388" name="Picture 6" descr="7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790576"/>
            <a:ext cx="6223000" cy="30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7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NOT DOUBLE PARK!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Parking parallel to a car already parked at the curb, double parking in </a:t>
            </a:r>
            <a:r>
              <a:rPr lang="en-US" dirty="0" smtClean="0"/>
              <a:t>a single spot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936875"/>
            <a:ext cx="4500033" cy="337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58" y="2936874"/>
            <a:ext cx="5586942" cy="3375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7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1490"/>
            <a:ext cx="6065520" cy="5685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There are three mirrors that come as standard equipment on most vehicles: </a:t>
            </a:r>
          </a:p>
          <a:p>
            <a:r>
              <a:rPr lang="en-US" sz="4400" dirty="0"/>
              <a:t>the inside rearview mirror </a:t>
            </a:r>
          </a:p>
          <a:p>
            <a:r>
              <a:rPr lang="en-US" sz="4400" dirty="0"/>
              <a:t>two outside mirrors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76" y="203094"/>
            <a:ext cx="4828964" cy="3245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76" y="3610186"/>
            <a:ext cx="4828964" cy="3213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7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193800"/>
            <a:ext cx="11938000" cy="5537200"/>
          </a:xfrm>
        </p:spPr>
        <p:txBody>
          <a:bodyPr>
            <a:normAutofit/>
          </a:bodyPr>
          <a:lstStyle/>
          <a:p>
            <a:r>
              <a:rPr lang="en-US" sz="4000" dirty="0"/>
              <a:t>A </a:t>
            </a:r>
            <a:r>
              <a:rPr lang="en-US" sz="4000" b="1" dirty="0"/>
              <a:t>reference point </a:t>
            </a:r>
            <a:r>
              <a:rPr lang="en-US" sz="4000" dirty="0"/>
              <a:t>is some part of the outside or inside of the vehicle, as viewed from the driver’s seat, that relates to a part of the roadway.</a:t>
            </a:r>
          </a:p>
          <a:p>
            <a:r>
              <a:rPr lang="en-US" sz="4000" dirty="0"/>
              <a:t>The reference points on a vehicle that are typical for most drivers are called </a:t>
            </a:r>
            <a:r>
              <a:rPr lang="en-US" sz="4000" b="1" dirty="0"/>
              <a:t>standard reference points</a:t>
            </a:r>
            <a:r>
              <a:rPr lang="en-US" sz="4000" dirty="0"/>
              <a:t>. </a:t>
            </a:r>
          </a:p>
          <a:p>
            <a:r>
              <a:rPr lang="en-US" sz="4000" dirty="0"/>
              <a:t>A </a:t>
            </a:r>
            <a:r>
              <a:rPr lang="en-US" sz="4000" b="1" dirty="0"/>
              <a:t>personal reference point </a:t>
            </a:r>
            <a:r>
              <a:rPr lang="en-US" sz="4000" dirty="0"/>
              <a:t>is an adaptation of a standard reference point for your own vehicle. </a:t>
            </a:r>
          </a:p>
          <a:p>
            <a:r>
              <a:rPr lang="en-US" sz="4000" dirty="0"/>
              <a:t>The </a:t>
            </a:r>
            <a:r>
              <a:rPr lang="en-US" sz="4000" b="1" dirty="0"/>
              <a:t>forward reference point </a:t>
            </a:r>
            <a:r>
              <a:rPr lang="en-US" sz="4000" dirty="0"/>
              <a:t>is when steering should begin during a maneuver.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3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Right way to Parallel Park</a:t>
            </a:r>
          </a:p>
          <a:p>
            <a:r>
              <a:rPr lang="en-US" sz="3600" dirty="0">
                <a:hlinkClick r:id="rId3"/>
              </a:rPr>
              <a:t>https://www.youtube.com/watch?v=TMrO_-</a:t>
            </a:r>
            <a:r>
              <a:rPr lang="en-US" sz="3600" dirty="0" smtClean="0">
                <a:hlinkClick r:id="rId3"/>
              </a:rPr>
              <a:t>bsooQ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Wrong way to Parallel Park</a:t>
            </a:r>
          </a:p>
          <a:p>
            <a:r>
              <a:rPr lang="en-US" sz="3600" dirty="0">
                <a:hlinkClick r:id="rId4"/>
              </a:rPr>
              <a:t>https://</a:t>
            </a:r>
            <a:r>
              <a:rPr lang="en-US" sz="3600" dirty="0" smtClean="0">
                <a:hlinkClick r:id="rId4"/>
              </a:rPr>
              <a:t>www.youtube.com/watch?v=vRgG_W-6aR4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8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Parking on Hills</a:t>
            </a:r>
            <a:endParaRPr lang="en-US" altLang="en-US" noProof="1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/>
              <a:t>When parking </a:t>
            </a:r>
            <a:r>
              <a:rPr lang="en-US" altLang="en-US" sz="4000" u="sng" dirty="0"/>
              <a:t>uphill against a curb</a:t>
            </a:r>
            <a:r>
              <a:rPr lang="en-US" altLang="en-US" sz="4000" dirty="0"/>
              <a:t>, turn the front wheels to the left.</a:t>
            </a:r>
          </a:p>
        </p:txBody>
      </p:sp>
      <p:pic>
        <p:nvPicPr>
          <p:cNvPr id="34820" name="Picture 6" descr="p074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4" y="2835088"/>
            <a:ext cx="6259886" cy="40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7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dirty="0"/>
              <a:t>When parking </a:t>
            </a:r>
            <a:r>
              <a:rPr lang="en-US" altLang="en-US" sz="4800" u="sng" dirty="0"/>
              <a:t>downhill against a curb</a:t>
            </a:r>
            <a:r>
              <a:rPr lang="en-US" altLang="en-US" sz="4800" dirty="0"/>
              <a:t>, turn the front wheels to the </a:t>
            </a:r>
            <a:r>
              <a:rPr lang="en-US" altLang="en-US" sz="4800" u="sng" dirty="0"/>
              <a:t>right</a:t>
            </a:r>
            <a:r>
              <a:rPr lang="en-US" altLang="en-US" sz="4800" dirty="0"/>
              <a:t>.</a:t>
            </a:r>
          </a:p>
        </p:txBody>
      </p:sp>
      <p:pic>
        <p:nvPicPr>
          <p:cNvPr id="36868" name="Picture 4" descr="p074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15" y="2451287"/>
            <a:ext cx="6259886" cy="39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7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01700"/>
            <a:ext cx="10515600" cy="5275263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4000" dirty="0"/>
              <a:t>When parking </a:t>
            </a:r>
            <a:r>
              <a:rPr lang="en-US" altLang="en-US" sz="4000" u="sng" dirty="0"/>
              <a:t>uphill or downhill </a:t>
            </a:r>
            <a:r>
              <a:rPr lang="en-US" altLang="en-US" sz="4000" dirty="0"/>
              <a:t>where there is </a:t>
            </a:r>
            <a:r>
              <a:rPr lang="en-US" altLang="en-US" sz="4000" u="sng" dirty="0"/>
              <a:t>no curb</a:t>
            </a:r>
            <a:r>
              <a:rPr lang="en-US" altLang="en-US" sz="4000" dirty="0"/>
              <a:t>, turn your wheels to the right.</a:t>
            </a:r>
          </a:p>
        </p:txBody>
      </p:sp>
      <p:pic>
        <p:nvPicPr>
          <p:cNvPr id="35844" name="Picture 4" descr="p074-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15" y="2451287"/>
            <a:ext cx="6259886" cy="40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2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Parking on Hills</a:t>
            </a:r>
          </a:p>
        </p:txBody>
      </p:sp>
      <p:pic>
        <p:nvPicPr>
          <p:cNvPr id="8195" name="Picture 4" descr="scan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90688"/>
            <a:ext cx="109093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1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Rearview Mirror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010"/>
            <a:ext cx="7505700" cy="545210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Check and adjust the rearview mirror before you start your car</a:t>
            </a:r>
          </a:p>
          <a:p>
            <a:r>
              <a:rPr lang="en-US" sz="4000" dirty="0"/>
              <a:t>Check before and after making a turn at an intersection. </a:t>
            </a:r>
          </a:p>
          <a:p>
            <a:r>
              <a:rPr lang="en-US" sz="4000" dirty="0"/>
              <a:t>Check before and after passing another vehicle. </a:t>
            </a:r>
          </a:p>
          <a:p>
            <a:r>
              <a:rPr lang="en-US" sz="4000" dirty="0"/>
              <a:t>Check the mirror before and after making a lane change. </a:t>
            </a:r>
          </a:p>
          <a:p>
            <a:r>
              <a:rPr lang="en-US" sz="4000" dirty="0"/>
              <a:t>Make multiple quick checks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690688"/>
            <a:ext cx="3429000" cy="428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7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Mirror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50" y="1288414"/>
            <a:ext cx="6122670" cy="5409566"/>
          </a:xfrm>
        </p:spPr>
        <p:txBody>
          <a:bodyPr>
            <a:noAutofit/>
          </a:bodyPr>
          <a:lstStyle/>
          <a:p>
            <a:r>
              <a:rPr lang="en-US" sz="4000" dirty="0"/>
              <a:t>Before moving the vehicle to either side, check the outside mirror on the side to which you will be moving. </a:t>
            </a:r>
          </a:p>
          <a:p>
            <a:r>
              <a:rPr lang="en-US" sz="4000" dirty="0"/>
              <a:t>look over your shoulder in </a:t>
            </a:r>
            <a:br>
              <a:rPr lang="en-US" sz="4000" dirty="0"/>
            </a:br>
            <a:r>
              <a:rPr lang="en-US" sz="4000" dirty="0"/>
              <a:t>the direction you wish to </a:t>
            </a:r>
            <a:br>
              <a:rPr lang="en-US" sz="4000" dirty="0"/>
            </a:br>
            <a:r>
              <a:rPr lang="en-US" sz="4000" dirty="0"/>
              <a:t>move to check your blind spot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65" y="109379"/>
            <a:ext cx="4743450" cy="28003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65" y="3244850"/>
            <a:ext cx="4824438" cy="3224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3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Mirror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300" dirty="0"/>
              <a:t>The surface of a convex mirror is curved outward like the exterior of a ball, which allows a wider view of the area to the side and rear of the vehicle.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4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Scanning  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en-US" sz="4400" dirty="0" smtClean="0"/>
              <a:t>Develop the art of </a:t>
            </a:r>
            <a:r>
              <a:rPr lang="en-US" altLang="en-US" sz="4400" b="1" dirty="0" smtClean="0"/>
              <a:t>scanning</a:t>
            </a:r>
            <a:r>
              <a:rPr lang="en-US" altLang="en-US" sz="4400" dirty="0" smtClean="0"/>
              <a:t>:</a:t>
            </a:r>
          </a:p>
          <a:p>
            <a:pPr lvl="1" eaLnBrk="1" hangingPunct="1"/>
            <a:r>
              <a:rPr lang="en-US" altLang="en-US" sz="4000" dirty="0" smtClean="0"/>
              <a:t>Glance continually and quickly through your orderly visual search pattern. </a:t>
            </a:r>
          </a:p>
          <a:p>
            <a:pPr lvl="1" eaLnBrk="1" hangingPunct="1"/>
            <a:r>
              <a:rPr lang="en-US" altLang="en-US" sz="4000" dirty="0" smtClean="0"/>
              <a:t>Look and see as you scan, but do not stare at any one event or clue.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437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117600" y="57151"/>
            <a:ext cx="89154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Look for </a:t>
            </a:r>
            <a:r>
              <a:rPr lang="en-US" altLang="en-US" dirty="0"/>
              <a:t>c</a:t>
            </a:r>
            <a:r>
              <a:rPr lang="en-US" altLang="en-US" dirty="0" smtClean="0"/>
              <a:t>lues as you scan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7600" y="1371600"/>
            <a:ext cx="9664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What clues do you have that the parked red car might pull out and close your zone?</a:t>
            </a:r>
          </a:p>
        </p:txBody>
      </p:sp>
      <p:pic>
        <p:nvPicPr>
          <p:cNvPr id="21508" name="Picture 6" descr="8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446338"/>
            <a:ext cx="96647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502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50926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Before entering the car, always walk to the rear of the vehicle before getting into it to check for a safe path for the tires to travel.</a:t>
            </a:r>
          </a:p>
          <a:p>
            <a:r>
              <a:rPr lang="en-US" sz="3600" dirty="0"/>
              <a:t>Place your foot firmly on the </a:t>
            </a:r>
            <a:r>
              <a:rPr lang="en-US" sz="3600" dirty="0">
                <a:solidFill>
                  <a:srgbClr val="FF0000"/>
                </a:solidFill>
              </a:rPr>
              <a:t>brake</a:t>
            </a:r>
            <a:r>
              <a:rPr lang="en-US" sz="3600" dirty="0"/>
              <a:t>, and shift into </a:t>
            </a:r>
            <a:r>
              <a:rPr lang="en-US" sz="3600" dirty="0">
                <a:solidFill>
                  <a:srgbClr val="FF0000"/>
                </a:solidFill>
              </a:rPr>
              <a:t>REVERSE</a:t>
            </a:r>
            <a:r>
              <a:rPr lang="en-US" sz="3600" dirty="0"/>
              <a:t>.</a:t>
            </a:r>
          </a:p>
          <a:p>
            <a:r>
              <a:rPr lang="en-US" sz="3600" dirty="0"/>
              <a:t>Use a </a:t>
            </a:r>
            <a:r>
              <a:rPr lang="en-US" sz="3600" dirty="0">
                <a:solidFill>
                  <a:srgbClr val="FF0000"/>
                </a:solidFill>
              </a:rPr>
              <a:t>target to aim </a:t>
            </a:r>
            <a:r>
              <a:rPr lang="en-US" sz="3600" dirty="0"/>
              <a:t>the car toward. Look over your </a:t>
            </a:r>
            <a:r>
              <a:rPr lang="en-US" sz="3600" dirty="0">
                <a:solidFill>
                  <a:srgbClr val="FF0000"/>
                </a:solidFill>
              </a:rPr>
              <a:t>right shoulder </a:t>
            </a:r>
            <a:r>
              <a:rPr lang="en-US" sz="3600" dirty="0"/>
              <a:t>to see your targeting path.</a:t>
            </a:r>
          </a:p>
          <a:p>
            <a:r>
              <a:rPr lang="en-US" sz="3600" dirty="0"/>
              <a:t>Check </a:t>
            </a:r>
            <a:r>
              <a:rPr lang="en-US" sz="3600" dirty="0">
                <a:solidFill>
                  <a:srgbClr val="FF0000"/>
                </a:solidFill>
              </a:rPr>
              <a:t>all three mirrors </a:t>
            </a:r>
            <a:r>
              <a:rPr lang="en-US" sz="3600" dirty="0"/>
              <a:t>in addition to looking over your shoulder.</a:t>
            </a:r>
          </a:p>
          <a:p>
            <a:r>
              <a:rPr lang="en-US" sz="3600" dirty="0"/>
              <a:t>Travel no faster than a crawl by slightly </a:t>
            </a:r>
            <a:r>
              <a:rPr lang="en-US" sz="3600" dirty="0">
                <a:solidFill>
                  <a:srgbClr val="FF0000"/>
                </a:solidFill>
              </a:rPr>
              <a:t>releasing brake-pedal pressure.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Backing Straight </a:t>
            </a:r>
          </a:p>
          <a:p>
            <a:r>
              <a:rPr lang="en-US" dirty="0"/>
              <a:t>Check your mirrors </a:t>
            </a:r>
            <a:endParaRPr lang="en-US" dirty="0" smtClean="0"/>
          </a:p>
          <a:p>
            <a:r>
              <a:rPr lang="en-US" dirty="0" smtClean="0"/>
              <a:t>Scan 360 degrees</a:t>
            </a:r>
            <a:endParaRPr lang="en-US" dirty="0"/>
          </a:p>
          <a:p>
            <a:r>
              <a:rPr lang="en-US" dirty="0"/>
              <a:t>When backing straight, put your left hand on the steering wheel at the 12:00 position. </a:t>
            </a:r>
          </a:p>
          <a:p>
            <a:pPr lvl="1"/>
            <a:r>
              <a:rPr lang="en-US" dirty="0"/>
              <a:t>Do not need to move the steering too much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Backing Left or Right </a:t>
            </a:r>
          </a:p>
          <a:p>
            <a:r>
              <a:rPr lang="en-US" dirty="0"/>
              <a:t>Check your mirrors </a:t>
            </a:r>
            <a:endParaRPr lang="en-US" dirty="0" smtClean="0"/>
          </a:p>
          <a:p>
            <a:r>
              <a:rPr lang="en-US" dirty="0" smtClean="0"/>
              <a:t>Scan 360 degrees</a:t>
            </a:r>
            <a:endParaRPr lang="en-US" dirty="0"/>
          </a:p>
          <a:p>
            <a:r>
              <a:rPr lang="en-US" dirty="0"/>
              <a:t>When backing left or right, start with both hands on </a:t>
            </a:r>
            <a:br>
              <a:rPr lang="en-US" dirty="0"/>
            </a:br>
            <a:r>
              <a:rPr lang="en-US" dirty="0"/>
              <a:t>the wheel. </a:t>
            </a:r>
          </a:p>
          <a:p>
            <a:r>
              <a:rPr lang="en-US" dirty="0"/>
              <a:t>Pull the wheel from the top down in the direction you want the back of the vehicle to go.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1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948</Words>
  <Application>Microsoft Office PowerPoint</Application>
  <PresentationFormat>Widescreen</PresentationFormat>
  <Paragraphs>97</Paragraphs>
  <Slides>26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4.1 </vt:lpstr>
      <vt:lpstr>PowerPoint Presentation</vt:lpstr>
      <vt:lpstr>Rearview Mirror</vt:lpstr>
      <vt:lpstr>Outside Mirror  </vt:lpstr>
      <vt:lpstr>Convex Mirror</vt:lpstr>
      <vt:lpstr>Scanning  </vt:lpstr>
      <vt:lpstr>Look for clues as you scan</vt:lpstr>
      <vt:lpstr>Backing </vt:lpstr>
      <vt:lpstr>Reversing</vt:lpstr>
      <vt:lpstr>4:15-</vt:lpstr>
      <vt:lpstr>4.2</vt:lpstr>
      <vt:lpstr>PowerPoint Presentation</vt:lpstr>
      <vt:lpstr>PowerPoint Presentation</vt:lpstr>
      <vt:lpstr>Midblock U-turn  </vt:lpstr>
      <vt:lpstr>PowerPoint Presentation</vt:lpstr>
      <vt:lpstr>Parking at Colored Curbs</vt:lpstr>
      <vt:lpstr>Three-Point Turnabout  </vt:lpstr>
      <vt:lpstr>Three basic ways to park: </vt:lpstr>
      <vt:lpstr>YOU MAY NOT DOUBLE PARK!</vt:lpstr>
      <vt:lpstr>4.3</vt:lpstr>
      <vt:lpstr>Reference Points</vt:lpstr>
      <vt:lpstr>Parallel Parking</vt:lpstr>
      <vt:lpstr>Parking on Hills</vt:lpstr>
      <vt:lpstr>PowerPoint Presentation</vt:lpstr>
      <vt:lpstr>PowerPoint Presentation</vt:lpstr>
      <vt:lpstr>Parking on Hills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</dc:creator>
  <cp:lastModifiedBy>Samuel Cooper</cp:lastModifiedBy>
  <cp:revision>44</cp:revision>
  <cp:lastPrinted>2017-11-09T16:03:55Z</cp:lastPrinted>
  <dcterms:created xsi:type="dcterms:W3CDTF">2017-10-31T03:31:59Z</dcterms:created>
  <dcterms:modified xsi:type="dcterms:W3CDTF">2019-10-14T19:50:29Z</dcterms:modified>
</cp:coreProperties>
</file>