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9DDB-2068-4D4E-8136-5A4BDCFD6AC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BF1C-1332-45DC-B596-2AECD4D0BA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9DDB-2068-4D4E-8136-5A4BDCFD6AC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BF1C-1332-45DC-B596-2AECD4D0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9DDB-2068-4D4E-8136-5A4BDCFD6AC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BF1C-1332-45DC-B596-2AECD4D0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9DDB-2068-4D4E-8136-5A4BDCFD6AC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BF1C-1332-45DC-B596-2AECD4D0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9DDB-2068-4D4E-8136-5A4BDCFD6AC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C78BF1C-1332-45DC-B596-2AECD4D0BA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9DDB-2068-4D4E-8136-5A4BDCFD6AC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BF1C-1332-45DC-B596-2AECD4D0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9DDB-2068-4D4E-8136-5A4BDCFD6AC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BF1C-1332-45DC-B596-2AECD4D0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9DDB-2068-4D4E-8136-5A4BDCFD6AC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BF1C-1332-45DC-B596-2AECD4D0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9DDB-2068-4D4E-8136-5A4BDCFD6AC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BF1C-1332-45DC-B596-2AECD4D0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9DDB-2068-4D4E-8136-5A4BDCFD6AC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BF1C-1332-45DC-B596-2AECD4D0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9DDB-2068-4D4E-8136-5A4BDCFD6AC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BF1C-1332-45DC-B596-2AECD4D0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959DDB-2068-4D4E-8136-5A4BDCFD6AC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78BF1C-1332-45DC-B596-2AECD4D0BAA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tomic Bomb Explosion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4335" y="152400"/>
            <a:ext cx="9174480" cy="6255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278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Potsdam Declaration – Prompt and Utter Destruction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24000"/>
            <a:ext cx="4267200" cy="4602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Leaders of the Allied countries meet in Potsdam, Germany </a:t>
            </a:r>
          </a:p>
          <a:p>
            <a:r>
              <a:rPr lang="en-US" dirty="0" smtClean="0"/>
              <a:t>On July 26, 1945, USA, Britain, and China issue joint declaration promising “prompt and utter destruction” if Japan does not surrender immediately</a:t>
            </a:r>
          </a:p>
          <a:p>
            <a:pPr lvl="1"/>
            <a:r>
              <a:rPr lang="en-US" dirty="0" smtClean="0"/>
              <a:t>Does not mention atomic bombs</a:t>
            </a:r>
          </a:p>
          <a:p>
            <a:r>
              <a:rPr lang="en-US" dirty="0" smtClean="0"/>
              <a:t>Japan refuses to surrender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32" y="2590800"/>
            <a:ext cx="4272544" cy="282159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32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Hiroshima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9900" y="1371600"/>
            <a:ext cx="4040188" cy="1676400"/>
          </a:xfrm>
        </p:spPr>
        <p:txBody>
          <a:bodyPr/>
          <a:lstStyle/>
          <a:p>
            <a:r>
              <a:rPr lang="en-US" dirty="0" smtClean="0"/>
              <a:t>On August 6, the bomb codenamed “Little Boy” is dropped on Hiroshima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95400"/>
            <a:ext cx="3044542" cy="37639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81400"/>
            <a:ext cx="3810000" cy="2503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77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Nagasaki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1295401"/>
            <a:ext cx="4040188" cy="2971800"/>
          </a:xfrm>
        </p:spPr>
        <p:txBody>
          <a:bodyPr/>
          <a:lstStyle/>
          <a:p>
            <a:r>
              <a:rPr lang="en-US" dirty="0" smtClean="0"/>
              <a:t>On August 9, the bomb codenamed “Fat Man” is dropped on Nagasaki</a:t>
            </a:r>
          </a:p>
          <a:p>
            <a:pPr lvl="1"/>
            <a:r>
              <a:rPr lang="en-US" dirty="0" smtClean="0"/>
              <a:t>Primary target was Kokura, but smoke from American firebombs and clouds led to poor visibility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18" y="1556581"/>
            <a:ext cx="3824682" cy="456958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089826"/>
            <a:ext cx="3276600" cy="2175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78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7450"/>
          </a:xfrm>
        </p:spPr>
        <p:txBody>
          <a:bodyPr/>
          <a:lstStyle/>
          <a:p>
            <a:r>
              <a:rPr lang="en-US" dirty="0" smtClean="0"/>
              <a:t>Japan Surrenders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219200"/>
            <a:ext cx="8686800" cy="838200"/>
          </a:xfrm>
        </p:spPr>
        <p:txBody>
          <a:bodyPr/>
          <a:lstStyle/>
          <a:p>
            <a:r>
              <a:rPr lang="en-US" dirty="0" smtClean="0"/>
              <a:t>The following day, Japan agrees to surrender according to the terms of the Potsdam Declaration, ending WWII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7400"/>
            <a:ext cx="6400800" cy="436382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9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feelings does this video elicit? What words go through your mind?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6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the A-Bomb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0" y="1447800"/>
            <a:ext cx="4040188" cy="750887"/>
          </a:xfrm>
        </p:spPr>
        <p:txBody>
          <a:bodyPr/>
          <a:lstStyle/>
          <a:p>
            <a:pPr algn="ctr"/>
            <a:r>
              <a:rPr lang="en-US" dirty="0" smtClean="0"/>
              <a:t>Leo Szilard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40188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Jewish Hungarian physicist</a:t>
            </a:r>
          </a:p>
          <a:p>
            <a:r>
              <a:rPr lang="en-US" dirty="0" smtClean="0"/>
              <a:t>Lived in Berlin, Germany</a:t>
            </a:r>
          </a:p>
          <a:p>
            <a:r>
              <a:rPr lang="en-US" dirty="0" smtClean="0"/>
              <a:t>Escaped Nazis in 1933</a:t>
            </a:r>
          </a:p>
          <a:p>
            <a:r>
              <a:rPr lang="en-US" dirty="0" smtClean="0"/>
              <a:t>Conceived the mechanism of the nuclear chain reaction while on a walk in London in 1933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12" y="2472531"/>
            <a:ext cx="3352800" cy="35433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67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Chain Reaction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02225" y="1219200"/>
            <a:ext cx="4041775" cy="750887"/>
          </a:xfrm>
        </p:spPr>
        <p:txBody>
          <a:bodyPr/>
          <a:lstStyle/>
          <a:p>
            <a:r>
              <a:rPr lang="en-US" dirty="0" smtClean="0"/>
              <a:t>Sketch from patent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24000"/>
            <a:ext cx="4343400" cy="4602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Szilard patents his idea in 1936 to keep it a secret</a:t>
            </a:r>
          </a:p>
          <a:p>
            <a:r>
              <a:rPr lang="en-US" dirty="0" smtClean="0"/>
              <a:t>He doesn’t yet know the element that will make the chain reaction possible</a:t>
            </a:r>
          </a:p>
          <a:p>
            <a:r>
              <a:rPr lang="en-US" dirty="0" smtClean="0"/>
              <a:t>In 1938 German physicists discover nuclear fission (the process for generating nuclear energy)</a:t>
            </a:r>
          </a:p>
          <a:p>
            <a:r>
              <a:rPr lang="en-US" dirty="0" smtClean="0"/>
              <a:t>They </a:t>
            </a:r>
            <a:r>
              <a:rPr lang="en-US" dirty="0"/>
              <a:t>begin </a:t>
            </a:r>
            <a:r>
              <a:rPr lang="en-US" dirty="0" err="1" smtClean="0"/>
              <a:t>Uranvereins</a:t>
            </a:r>
            <a:r>
              <a:rPr lang="en-US" dirty="0" smtClean="0"/>
              <a:t>, the German nuclear program</a:t>
            </a:r>
          </a:p>
          <a:p>
            <a:pPr lvl="1"/>
            <a:r>
              <a:rPr lang="en-US" dirty="0" smtClean="0"/>
              <a:t>During WWII, German physics proves to be not as advanced as the Allies’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Nazis decide to slow down their program in 1942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05000"/>
            <a:ext cx="3048000" cy="479679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35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Szilard’s Experiments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1939, Szilard, now living in New York, hears about the German physicists’ discovery of a chain reaction utilizing uranium</a:t>
            </a:r>
          </a:p>
          <a:p>
            <a:pPr lvl="1"/>
            <a:r>
              <a:rPr lang="en-US" dirty="0" smtClean="0"/>
              <a:t>He is concerned they will build a nuclear weapon</a:t>
            </a:r>
          </a:p>
          <a:p>
            <a:r>
              <a:rPr lang="en-US" dirty="0" smtClean="0"/>
              <a:t>Szilard conducts his own experiments of a nuclear chain reaction using uranium at Columbia University</a:t>
            </a:r>
          </a:p>
          <a:p>
            <a:r>
              <a:rPr lang="en-US" dirty="0"/>
              <a:t>Uranium is a very heavy metal which can be used as an abundant source of concentrated </a:t>
            </a:r>
            <a:r>
              <a:rPr lang="en-US" dirty="0" smtClean="0"/>
              <a:t>energy</a:t>
            </a:r>
          </a:p>
          <a:p>
            <a:r>
              <a:rPr lang="en-US" dirty="0"/>
              <a:t>"That night, there was very little doubt in my mind that the world was headed for </a:t>
            </a:r>
            <a:r>
              <a:rPr lang="en-US" dirty="0" smtClean="0"/>
              <a:t>grief.”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46" y="76200"/>
            <a:ext cx="1428750" cy="1428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87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to FDR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5064125" y="1371600"/>
            <a:ext cx="4041775" cy="750887"/>
          </a:xfrm>
        </p:spPr>
        <p:txBody>
          <a:bodyPr/>
          <a:lstStyle/>
          <a:p>
            <a:r>
              <a:rPr lang="en-US" dirty="0" smtClean="0"/>
              <a:t>Szilard and Einstein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304800" y="1524000"/>
            <a:ext cx="45720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Szilard fears that Nazi Germany will develop, and use, an atomic bomb</a:t>
            </a:r>
          </a:p>
          <a:p>
            <a:r>
              <a:rPr lang="en-US" dirty="0" smtClean="0"/>
              <a:t>Germany begins a nuclear program in 1938</a:t>
            </a:r>
          </a:p>
          <a:p>
            <a:r>
              <a:rPr lang="en-US" dirty="0" smtClean="0"/>
              <a:t>Szilard and Albert Einstein write a letter to President Roosevelt warning that Nazi Germany will try to develop a nuclear weapon.</a:t>
            </a:r>
          </a:p>
          <a:p>
            <a:r>
              <a:rPr lang="en-US" dirty="0" smtClean="0"/>
              <a:t>They argue that Germany is trying to build a nuclear bomb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57400"/>
            <a:ext cx="4041775" cy="316787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68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 Responds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"/>
          </p:nvPr>
        </p:nvSpPr>
        <p:spPr>
          <a:xfrm>
            <a:off x="457200" y="1524000"/>
            <a:ext cx="4040188" cy="4602163"/>
          </a:xfrm>
        </p:spPr>
        <p:txBody>
          <a:bodyPr/>
          <a:lstStyle/>
          <a:p>
            <a:r>
              <a:rPr lang="en-US" dirty="0" smtClean="0"/>
              <a:t>FDR creates the Committee on Uranium in 1939 </a:t>
            </a:r>
          </a:p>
          <a:p>
            <a:r>
              <a:rPr lang="en-US" dirty="0"/>
              <a:t>This committee evolves into the </a:t>
            </a:r>
            <a:r>
              <a:rPr lang="en-US" sz="3200" b="1" dirty="0"/>
              <a:t>Manhattan Project </a:t>
            </a:r>
            <a:r>
              <a:rPr lang="en-US" dirty="0"/>
              <a:t>by </a:t>
            </a:r>
            <a:r>
              <a:rPr lang="en-US" dirty="0" smtClean="0"/>
              <a:t>1941</a:t>
            </a:r>
          </a:p>
          <a:p>
            <a:r>
              <a:rPr lang="en-US" dirty="0" smtClean="0"/>
              <a:t>The goal of the Project is to create an atomic bomb</a:t>
            </a:r>
          </a:p>
          <a:p>
            <a:endParaRPr lang="en-US" sz="3200" b="1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4041775" cy="227349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37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Manhattan Project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02225" y="1524000"/>
            <a:ext cx="4041775" cy="750887"/>
          </a:xfrm>
        </p:spPr>
        <p:txBody>
          <a:bodyPr/>
          <a:lstStyle/>
          <a:p>
            <a:r>
              <a:rPr lang="en-US" dirty="0" smtClean="0"/>
              <a:t>J. Robert Oppenheimer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24000"/>
            <a:ext cx="4495800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FDR appoints General Leslie Groves to direct the Manhattan Project</a:t>
            </a:r>
          </a:p>
          <a:p>
            <a:r>
              <a:rPr lang="en-US" dirty="0" smtClean="0"/>
              <a:t>The Manhattan Project is based at Los Alamos National Laboratory in New Mexico</a:t>
            </a:r>
          </a:p>
          <a:p>
            <a:r>
              <a:rPr lang="en-US" dirty="0" smtClean="0"/>
              <a:t>Oppenheimer is the lead physicist and director at Los Alamos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62200"/>
            <a:ext cx="2735529" cy="37639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29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Nuclear Bomb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Trinity test, .025 seconds after explosion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7801"/>
            <a:ext cx="4040188" cy="2819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FDR dies April 12, 1945</a:t>
            </a:r>
          </a:p>
          <a:p>
            <a:r>
              <a:rPr lang="en-US" dirty="0" smtClean="0"/>
              <a:t>Germany surrenders May 7, 1945, War in Pacific continues</a:t>
            </a:r>
          </a:p>
          <a:p>
            <a:r>
              <a:rPr lang="en-US" dirty="0" smtClean="0"/>
              <a:t>The Manhattan Project successfully builds 3 nuclear bombs</a:t>
            </a:r>
          </a:p>
          <a:p>
            <a:r>
              <a:rPr lang="en-US" dirty="0" smtClean="0"/>
              <a:t>They detonate the first, codenamed Trinity, in New Mexico on July 16, 1945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4041775" cy="315932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40200"/>
            <a:ext cx="3028950" cy="2299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8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2245</TotalTime>
  <Words>519</Words>
  <Application>Microsoft Office PowerPoint</Application>
  <PresentationFormat>On-screen Show (4:3)</PresentationFormat>
  <Paragraphs>55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Book Antiqua</vt:lpstr>
      <vt:lpstr>Lucida Sans</vt:lpstr>
      <vt:lpstr>Wingdings</vt:lpstr>
      <vt:lpstr>Wingdings 2</vt:lpstr>
      <vt:lpstr>Wingdings 3</vt:lpstr>
      <vt:lpstr>Apex</vt:lpstr>
      <vt:lpstr>PowerPoint Presentation</vt:lpstr>
      <vt:lpstr>Journal Question</vt:lpstr>
      <vt:lpstr>Development of the A-Bomb</vt:lpstr>
      <vt:lpstr>Nuclear Chain Reaction</vt:lpstr>
      <vt:lpstr>Szilard’s Experiments</vt:lpstr>
      <vt:lpstr>Letter to FDR</vt:lpstr>
      <vt:lpstr>FDR Responds</vt:lpstr>
      <vt:lpstr>Manhattan Project</vt:lpstr>
      <vt:lpstr>First Nuclear Bomb</vt:lpstr>
      <vt:lpstr>Potsdam Declaration – Prompt and Utter Destruction</vt:lpstr>
      <vt:lpstr>Hiroshima</vt:lpstr>
      <vt:lpstr>Nagasaki</vt:lpstr>
      <vt:lpstr>Japan Surrenders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Cooper</dc:creator>
  <cp:lastModifiedBy>Samuel Cooper</cp:lastModifiedBy>
  <cp:revision>41</cp:revision>
  <dcterms:created xsi:type="dcterms:W3CDTF">2016-04-10T20:50:48Z</dcterms:created>
  <dcterms:modified xsi:type="dcterms:W3CDTF">2019-04-12T15:21:55Z</dcterms:modified>
</cp:coreProperties>
</file>