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2" r:id="rId5"/>
    <p:sldId id="263" r:id="rId6"/>
    <p:sldId id="264" r:id="rId7"/>
    <p:sldId id="265"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65" d="100"/>
          <a:sy n="65" d="100"/>
        </p:scale>
        <p:origin x="53" y="4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7693C8-0974-43C8-B51F-8581FD781C89}"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540F1-5C8C-4A08-9011-B71E7526D5FC}" type="slidenum">
              <a:rPr lang="en-US" smtClean="0"/>
              <a:t>‹#›</a:t>
            </a:fld>
            <a:endParaRPr lang="en-US"/>
          </a:p>
        </p:txBody>
      </p:sp>
    </p:spTree>
    <p:extLst>
      <p:ext uri="{BB962C8B-B14F-4D97-AF65-F5344CB8AC3E}">
        <p14:creationId xmlns:p14="http://schemas.microsoft.com/office/powerpoint/2010/main" val="860082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87693C8-0974-43C8-B51F-8581FD781C89}"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540F1-5C8C-4A08-9011-B71E7526D5FC}" type="slidenum">
              <a:rPr lang="en-US" smtClean="0"/>
              <a:t>‹#›</a:t>
            </a:fld>
            <a:endParaRPr lang="en-US"/>
          </a:p>
        </p:txBody>
      </p:sp>
    </p:spTree>
    <p:extLst>
      <p:ext uri="{BB962C8B-B14F-4D97-AF65-F5344CB8AC3E}">
        <p14:creationId xmlns:p14="http://schemas.microsoft.com/office/powerpoint/2010/main" val="3365778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787693C8-0974-43C8-B51F-8581FD781C89}"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540F1-5C8C-4A08-9011-B71E7526D5FC}" type="slidenum">
              <a:rPr lang="en-US" smtClean="0"/>
              <a:t>‹#›</a:t>
            </a:fld>
            <a:endParaRPr lang="en-US"/>
          </a:p>
        </p:txBody>
      </p:sp>
    </p:spTree>
    <p:extLst>
      <p:ext uri="{BB962C8B-B14F-4D97-AF65-F5344CB8AC3E}">
        <p14:creationId xmlns:p14="http://schemas.microsoft.com/office/powerpoint/2010/main" val="2993810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787693C8-0974-43C8-B51F-8581FD781C89}"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540F1-5C8C-4A08-9011-B71E7526D5F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13430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7693C8-0974-43C8-B51F-8581FD781C89}"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540F1-5C8C-4A08-9011-B71E7526D5FC}" type="slidenum">
              <a:rPr lang="en-US" smtClean="0"/>
              <a:t>‹#›</a:t>
            </a:fld>
            <a:endParaRPr lang="en-US"/>
          </a:p>
        </p:txBody>
      </p:sp>
    </p:spTree>
    <p:extLst>
      <p:ext uri="{BB962C8B-B14F-4D97-AF65-F5344CB8AC3E}">
        <p14:creationId xmlns:p14="http://schemas.microsoft.com/office/powerpoint/2010/main" val="2796375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87693C8-0974-43C8-B51F-8581FD781C89}" type="datetimeFigureOut">
              <a:rPr lang="en-US" smtClean="0"/>
              <a:t>9/26/2019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540F1-5C8C-4A08-9011-B71E7526D5FC}" type="slidenum">
              <a:rPr lang="en-US" smtClean="0"/>
              <a:t>‹#›</a:t>
            </a:fld>
            <a:endParaRPr lang="en-US"/>
          </a:p>
        </p:txBody>
      </p:sp>
    </p:spTree>
    <p:extLst>
      <p:ext uri="{BB962C8B-B14F-4D97-AF65-F5344CB8AC3E}">
        <p14:creationId xmlns:p14="http://schemas.microsoft.com/office/powerpoint/2010/main" val="1476137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87693C8-0974-43C8-B51F-8581FD781C89}" type="datetimeFigureOut">
              <a:rPr lang="en-US" smtClean="0"/>
              <a:t>9/26/2019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540F1-5C8C-4A08-9011-B71E7526D5FC}" type="slidenum">
              <a:rPr lang="en-US" smtClean="0"/>
              <a:t>‹#›</a:t>
            </a:fld>
            <a:endParaRPr lang="en-US"/>
          </a:p>
        </p:txBody>
      </p:sp>
    </p:spTree>
    <p:extLst>
      <p:ext uri="{BB962C8B-B14F-4D97-AF65-F5344CB8AC3E}">
        <p14:creationId xmlns:p14="http://schemas.microsoft.com/office/powerpoint/2010/main" val="2321074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7693C8-0974-43C8-B51F-8581FD781C89}"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540F1-5C8C-4A08-9011-B71E7526D5FC}" type="slidenum">
              <a:rPr lang="en-US" smtClean="0"/>
              <a:t>‹#›</a:t>
            </a:fld>
            <a:endParaRPr lang="en-US"/>
          </a:p>
        </p:txBody>
      </p:sp>
    </p:spTree>
    <p:extLst>
      <p:ext uri="{BB962C8B-B14F-4D97-AF65-F5344CB8AC3E}">
        <p14:creationId xmlns:p14="http://schemas.microsoft.com/office/powerpoint/2010/main" val="3354082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7693C8-0974-43C8-B51F-8581FD781C89}"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540F1-5C8C-4A08-9011-B71E7526D5FC}" type="slidenum">
              <a:rPr lang="en-US" smtClean="0"/>
              <a:t>‹#›</a:t>
            </a:fld>
            <a:endParaRPr lang="en-US"/>
          </a:p>
        </p:txBody>
      </p:sp>
    </p:spTree>
    <p:extLst>
      <p:ext uri="{BB962C8B-B14F-4D97-AF65-F5344CB8AC3E}">
        <p14:creationId xmlns:p14="http://schemas.microsoft.com/office/powerpoint/2010/main" val="4016330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787693C8-0974-43C8-B51F-8581FD781C89}"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540F1-5C8C-4A08-9011-B71E7526D5FC}" type="slidenum">
              <a:rPr lang="en-US" smtClean="0"/>
              <a:t>‹#›</a:t>
            </a:fld>
            <a:endParaRPr lang="en-US"/>
          </a:p>
        </p:txBody>
      </p:sp>
    </p:spTree>
    <p:extLst>
      <p:ext uri="{BB962C8B-B14F-4D97-AF65-F5344CB8AC3E}">
        <p14:creationId xmlns:p14="http://schemas.microsoft.com/office/powerpoint/2010/main" val="2717543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87693C8-0974-43C8-B51F-8581FD781C89}"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540F1-5C8C-4A08-9011-B71E7526D5FC}" type="slidenum">
              <a:rPr lang="en-US" smtClean="0"/>
              <a:t>‹#›</a:t>
            </a:fld>
            <a:endParaRPr lang="en-US"/>
          </a:p>
        </p:txBody>
      </p:sp>
    </p:spTree>
    <p:extLst>
      <p:ext uri="{BB962C8B-B14F-4D97-AF65-F5344CB8AC3E}">
        <p14:creationId xmlns:p14="http://schemas.microsoft.com/office/powerpoint/2010/main" val="920634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7693C8-0974-43C8-B51F-8581FD781C89}"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540F1-5C8C-4A08-9011-B71E7526D5FC}" type="slidenum">
              <a:rPr lang="en-US" smtClean="0"/>
              <a:t>‹#›</a:t>
            </a:fld>
            <a:endParaRPr lang="en-US"/>
          </a:p>
        </p:txBody>
      </p:sp>
    </p:spTree>
    <p:extLst>
      <p:ext uri="{BB962C8B-B14F-4D97-AF65-F5344CB8AC3E}">
        <p14:creationId xmlns:p14="http://schemas.microsoft.com/office/powerpoint/2010/main" val="2209163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7693C8-0974-43C8-B51F-8581FD781C89}"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3540F1-5C8C-4A08-9011-B71E7526D5FC}" type="slidenum">
              <a:rPr lang="en-US" smtClean="0"/>
              <a:t>‹#›</a:t>
            </a:fld>
            <a:endParaRPr lang="en-US"/>
          </a:p>
        </p:txBody>
      </p:sp>
    </p:spTree>
    <p:extLst>
      <p:ext uri="{BB962C8B-B14F-4D97-AF65-F5344CB8AC3E}">
        <p14:creationId xmlns:p14="http://schemas.microsoft.com/office/powerpoint/2010/main" val="3120472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87693C8-0974-43C8-B51F-8581FD781C89}" type="datetimeFigureOut">
              <a:rPr lang="en-US" smtClean="0"/>
              <a:t>9/26/2019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F3540F1-5C8C-4A08-9011-B71E7526D5FC}" type="slidenum">
              <a:rPr lang="en-US" smtClean="0"/>
              <a:t>‹#›</a:t>
            </a:fld>
            <a:endParaRPr lang="en-US"/>
          </a:p>
        </p:txBody>
      </p:sp>
    </p:spTree>
    <p:extLst>
      <p:ext uri="{BB962C8B-B14F-4D97-AF65-F5344CB8AC3E}">
        <p14:creationId xmlns:p14="http://schemas.microsoft.com/office/powerpoint/2010/main" val="467003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87693C8-0974-43C8-B51F-8581FD781C89}" type="datetimeFigureOut">
              <a:rPr lang="en-US" smtClean="0"/>
              <a:t>9/26/2019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F3540F1-5C8C-4A08-9011-B71E7526D5FC}" type="slidenum">
              <a:rPr lang="en-US" smtClean="0"/>
              <a:t>‹#›</a:t>
            </a:fld>
            <a:endParaRPr lang="en-US"/>
          </a:p>
        </p:txBody>
      </p:sp>
    </p:spTree>
    <p:extLst>
      <p:ext uri="{BB962C8B-B14F-4D97-AF65-F5344CB8AC3E}">
        <p14:creationId xmlns:p14="http://schemas.microsoft.com/office/powerpoint/2010/main" val="590452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787693C8-0974-43C8-B51F-8581FD781C89}" type="datetimeFigureOut">
              <a:rPr lang="en-US" smtClean="0"/>
              <a:t>9/26/2019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F3540F1-5C8C-4A08-9011-B71E7526D5FC}" type="slidenum">
              <a:rPr lang="en-US" smtClean="0"/>
              <a:t>‹#›</a:t>
            </a:fld>
            <a:endParaRPr lang="en-US"/>
          </a:p>
        </p:txBody>
      </p:sp>
    </p:spTree>
    <p:extLst>
      <p:ext uri="{BB962C8B-B14F-4D97-AF65-F5344CB8AC3E}">
        <p14:creationId xmlns:p14="http://schemas.microsoft.com/office/powerpoint/2010/main" val="1150353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87693C8-0974-43C8-B51F-8581FD781C89}"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540F1-5C8C-4A08-9011-B71E7526D5FC}" type="slidenum">
              <a:rPr lang="en-US" smtClean="0"/>
              <a:t>‹#›</a:t>
            </a:fld>
            <a:endParaRPr lang="en-US"/>
          </a:p>
        </p:txBody>
      </p:sp>
    </p:spTree>
    <p:extLst>
      <p:ext uri="{BB962C8B-B14F-4D97-AF65-F5344CB8AC3E}">
        <p14:creationId xmlns:p14="http://schemas.microsoft.com/office/powerpoint/2010/main" val="2664020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87693C8-0974-43C8-B51F-8581FD781C89}" type="datetimeFigureOut">
              <a:rPr lang="en-US" smtClean="0"/>
              <a:t>9/26/2019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F3540F1-5C8C-4A08-9011-B71E7526D5FC}" type="slidenum">
              <a:rPr lang="en-US" smtClean="0"/>
              <a:t>‹#›</a:t>
            </a:fld>
            <a:endParaRPr lang="en-US"/>
          </a:p>
        </p:txBody>
      </p:sp>
    </p:spTree>
    <p:extLst>
      <p:ext uri="{BB962C8B-B14F-4D97-AF65-F5344CB8AC3E}">
        <p14:creationId xmlns:p14="http://schemas.microsoft.com/office/powerpoint/2010/main" val="22421225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guardian.com/us-news/2018/aug/22/how-many-of-trumps-close-advisers-have-been-convicted-and-who-are-they#img-4" TargetMode="External"/><Relationship Id="rId2" Type="http://schemas.openxmlformats.org/officeDocument/2006/relationships/image" Target="../media/image8.jpg"/><Relationship Id="rId1" Type="http://schemas.openxmlformats.org/officeDocument/2006/relationships/slideLayout" Target="../slideLayouts/slideLayout5.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drive.google.com/file/d/1uyWKAGgHIqDEORgjOyo0uq7JOXzhxOQf/view"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smtClean="0"/>
              <a:t>Journal #21 </a:t>
            </a:r>
            <a:r>
              <a:rPr lang="en-US" dirty="0" smtClean="0"/>
              <a:t/>
            </a:r>
            <a:br>
              <a:rPr lang="en-US" dirty="0" smtClean="0"/>
            </a:br>
            <a:r>
              <a:rPr lang="en-US" b="1" dirty="0" smtClean="0"/>
              <a:t>Should the President be impeached</a:t>
            </a:r>
            <a:r>
              <a:rPr lang="en-US" b="1" dirty="0" smtClean="0">
                <a:latin typeface="Agency FB" panose="020B0503020202020204" pitchFamily="34" charset="0"/>
              </a:rPr>
              <a:t>? </a:t>
            </a:r>
            <a:endParaRPr lang="en-US" b="1" dirty="0">
              <a:latin typeface="Agency FB" panose="020B0503020202020204" pitchFamily="34" charset="0"/>
            </a:endParaRPr>
          </a:p>
        </p:txBody>
      </p:sp>
      <p:sp>
        <p:nvSpPr>
          <p:cNvPr id="3" name="Content Placeholder 2"/>
          <p:cNvSpPr>
            <a:spLocks noGrp="1"/>
          </p:cNvSpPr>
          <p:nvPr>
            <p:ph sz="half" idx="1"/>
          </p:nvPr>
        </p:nvSpPr>
        <p:spPr>
          <a:xfrm>
            <a:off x="410307" y="2482366"/>
            <a:ext cx="5920154" cy="4195763"/>
          </a:xfrm>
        </p:spPr>
        <p:txBody>
          <a:bodyPr>
            <a:normAutofit/>
          </a:bodyPr>
          <a:lstStyle/>
          <a:p>
            <a:r>
              <a:rPr lang="en-US" sz="2600" dirty="0" smtClean="0"/>
              <a:t>Impeach – Formally charge the holder of a public office with criminal misconduct</a:t>
            </a:r>
          </a:p>
          <a:p>
            <a:pPr lvl="1"/>
            <a:r>
              <a:rPr lang="en-US" sz="2000" dirty="0" smtClean="0"/>
              <a:t>Could be compared to a grand jury bringing charges against a civilian</a:t>
            </a:r>
          </a:p>
          <a:p>
            <a:r>
              <a:rPr lang="en-US" sz="2600" dirty="0" smtClean="0"/>
              <a:t>Different from a conviction that would remove the President from office</a:t>
            </a:r>
            <a:endParaRPr lang="en-US" sz="2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1935" y="2158048"/>
            <a:ext cx="5152527" cy="3433860"/>
          </a:xfrm>
          <a:prstGeom prst="rect">
            <a:avLst/>
          </a:prstGeom>
        </p:spPr>
      </p:pic>
    </p:spTree>
    <p:extLst>
      <p:ext uri="{BB962C8B-B14F-4D97-AF65-F5344CB8AC3E}">
        <p14:creationId xmlns:p14="http://schemas.microsoft.com/office/powerpoint/2010/main" val="664190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4294967295"/>
          </p:nvPr>
        </p:nvSpPr>
        <p:spPr>
          <a:xfrm>
            <a:off x="6174190" y="2039912"/>
            <a:ext cx="2946400" cy="4525962"/>
          </a:xfrm>
        </p:spPr>
        <p:txBody>
          <a:bodyPr>
            <a:noAutofit/>
          </a:bodyPr>
          <a:lstStyle/>
          <a:p>
            <a:r>
              <a:rPr lang="en-US" sz="1300" dirty="0" smtClean="0"/>
              <a:t>When the formal charges are brought before the 435 Members of the House of Representatives, the House will vote on whether to Impeach the President. </a:t>
            </a:r>
          </a:p>
          <a:p>
            <a:r>
              <a:rPr lang="en-US" sz="1300" dirty="0" smtClean="0"/>
              <a:t>The House vote requires a simple majority (50% +1) to </a:t>
            </a:r>
            <a:r>
              <a:rPr lang="en-US" sz="1300" dirty="0" smtClean="0"/>
              <a:t>impeach</a:t>
            </a:r>
          </a:p>
          <a:p>
            <a:pPr lvl="1"/>
            <a:r>
              <a:rPr lang="en-US" sz="1100" dirty="0" smtClean="0"/>
              <a:t>Democrats have House majority</a:t>
            </a:r>
            <a:endParaRPr lang="en-US" sz="1100" dirty="0"/>
          </a:p>
          <a:p>
            <a:r>
              <a:rPr lang="en-US" sz="1300" dirty="0" smtClean="0"/>
              <a:t>Impeachment doesn’t remove the President from Office</a:t>
            </a:r>
          </a:p>
          <a:p>
            <a:pPr lvl="1"/>
            <a:r>
              <a:rPr lang="en-US" sz="1100" dirty="0" smtClean="0"/>
              <a:t>Andrew Johnson in 1868 and Bill Clinton in 1999 are the only 2 Presidents to have been impeached. </a:t>
            </a:r>
            <a:r>
              <a:rPr lang="en-US" sz="1100" dirty="0"/>
              <a:t>N</a:t>
            </a:r>
            <a:r>
              <a:rPr lang="en-US" sz="1100" dirty="0" smtClean="0"/>
              <a:t>either was removed from office. </a:t>
            </a:r>
            <a:r>
              <a:rPr lang="en-US" sz="1100" dirty="0" smtClean="0"/>
              <a:t>Richard </a:t>
            </a:r>
            <a:r>
              <a:rPr lang="en-US" sz="1100" dirty="0" smtClean="0"/>
              <a:t>Nixon resigned in </a:t>
            </a:r>
            <a:r>
              <a:rPr lang="en-US" sz="1100" dirty="0" smtClean="0"/>
              <a:t>1974.</a:t>
            </a:r>
            <a:endParaRPr lang="en-US" sz="1100" dirty="0"/>
          </a:p>
        </p:txBody>
      </p:sp>
      <p:sp>
        <p:nvSpPr>
          <p:cNvPr id="7" name="Text Placeholder 6"/>
          <p:cNvSpPr>
            <a:spLocks noGrp="1"/>
          </p:cNvSpPr>
          <p:nvPr>
            <p:ph type="body" sz="quarter" idx="4294967295"/>
          </p:nvPr>
        </p:nvSpPr>
        <p:spPr>
          <a:xfrm>
            <a:off x="8995580" y="1271907"/>
            <a:ext cx="3179603" cy="1236317"/>
          </a:xfrm>
        </p:spPr>
        <p:txBody>
          <a:bodyPr>
            <a:noAutofit/>
          </a:bodyPr>
          <a:lstStyle/>
          <a:p>
            <a:pPr marL="0" indent="0">
              <a:buNone/>
            </a:pPr>
            <a:r>
              <a:rPr lang="en-US" b="1" dirty="0" smtClean="0">
                <a:solidFill>
                  <a:schemeClr val="accent5">
                    <a:lumMod val="40000"/>
                    <a:lumOff val="60000"/>
                  </a:schemeClr>
                </a:solidFill>
              </a:rPr>
              <a:t>Senate votes </a:t>
            </a:r>
            <a:r>
              <a:rPr lang="en-US" b="1" dirty="0" smtClean="0">
                <a:solidFill>
                  <a:schemeClr val="accent5">
                    <a:lumMod val="40000"/>
                    <a:lumOff val="60000"/>
                  </a:schemeClr>
                </a:solidFill>
              </a:rPr>
              <a:t>whether to </a:t>
            </a:r>
            <a:r>
              <a:rPr lang="en-US" b="1" dirty="0" smtClean="0">
                <a:solidFill>
                  <a:schemeClr val="accent5">
                    <a:lumMod val="40000"/>
                    <a:lumOff val="60000"/>
                  </a:schemeClr>
                </a:solidFill>
              </a:rPr>
              <a:t>Remove from Office</a:t>
            </a:r>
            <a:endParaRPr lang="en-US" b="1" dirty="0">
              <a:solidFill>
                <a:schemeClr val="accent5">
                  <a:lumMod val="40000"/>
                  <a:lumOff val="60000"/>
                </a:schemeClr>
              </a:solidFill>
            </a:endParaRPr>
          </a:p>
        </p:txBody>
      </p:sp>
      <p:sp>
        <p:nvSpPr>
          <p:cNvPr id="8" name="Text Placeholder 7"/>
          <p:cNvSpPr>
            <a:spLocks noGrp="1"/>
          </p:cNvSpPr>
          <p:nvPr>
            <p:ph type="body" sz="half" idx="4294967295"/>
          </p:nvPr>
        </p:nvSpPr>
        <p:spPr>
          <a:xfrm>
            <a:off x="9119325" y="2180492"/>
            <a:ext cx="2932112" cy="4151226"/>
          </a:xfrm>
        </p:spPr>
        <p:txBody>
          <a:bodyPr>
            <a:normAutofit lnSpcReduction="10000"/>
          </a:bodyPr>
          <a:lstStyle/>
          <a:p>
            <a:r>
              <a:rPr lang="en-US" sz="1700" dirty="0" smtClean="0"/>
              <a:t>Once the President has formally been impeached, the 100 Senators conduct a trial on whether to convict and remove from Office the President</a:t>
            </a:r>
          </a:p>
          <a:p>
            <a:r>
              <a:rPr lang="en-US" sz="1600" dirty="0" smtClean="0"/>
              <a:t>It </a:t>
            </a:r>
            <a:r>
              <a:rPr lang="en-US" sz="1600" dirty="0" smtClean="0"/>
              <a:t>requires a </a:t>
            </a:r>
            <a:r>
              <a:rPr lang="en-US" sz="1600" dirty="0" smtClean="0"/>
              <a:t>2/3 vote </a:t>
            </a:r>
          </a:p>
          <a:p>
            <a:pPr marL="742950" lvl="1" indent="-285750">
              <a:buFont typeface="Arial" panose="020B0604020202020204" pitchFamily="34" charset="0"/>
              <a:buChar char="•"/>
            </a:pPr>
            <a:r>
              <a:rPr lang="en-US" sz="1400" dirty="0" smtClean="0"/>
              <a:t>67 out of 100 Senators must vote to convict</a:t>
            </a:r>
          </a:p>
          <a:p>
            <a:pPr marL="742950" lvl="1" indent="-285750">
              <a:buFont typeface="Arial" panose="020B0604020202020204" pitchFamily="34" charset="0"/>
              <a:buChar char="•"/>
            </a:pPr>
            <a:r>
              <a:rPr lang="en-US" sz="1400" dirty="0" smtClean="0"/>
              <a:t>Currently the Senate is split with 53 Republicans and 47 Democrats or Independents</a:t>
            </a:r>
          </a:p>
          <a:p>
            <a:pPr marL="285750" indent="-285750">
              <a:buFont typeface="Arial" panose="020B0604020202020204" pitchFamily="34" charset="0"/>
              <a:buChar char="•"/>
            </a:pPr>
            <a:endParaRPr lang="en-US" dirty="0"/>
          </a:p>
        </p:txBody>
      </p:sp>
      <p:sp>
        <p:nvSpPr>
          <p:cNvPr id="5" name="Text Placeholder 4"/>
          <p:cNvSpPr>
            <a:spLocks noGrp="1"/>
          </p:cNvSpPr>
          <p:nvPr>
            <p:ph type="body" sz="quarter" idx="4294967295"/>
          </p:nvPr>
        </p:nvSpPr>
        <p:spPr>
          <a:xfrm>
            <a:off x="5855650" y="955458"/>
            <a:ext cx="3139930" cy="1084454"/>
          </a:xfrm>
        </p:spPr>
        <p:txBody>
          <a:bodyPr>
            <a:normAutofit/>
          </a:bodyPr>
          <a:lstStyle/>
          <a:p>
            <a:pPr marL="0" indent="0">
              <a:buNone/>
            </a:pPr>
            <a:r>
              <a:rPr lang="en-US" b="1" dirty="0" smtClean="0">
                <a:solidFill>
                  <a:schemeClr val="accent5">
                    <a:lumMod val="40000"/>
                    <a:lumOff val="60000"/>
                  </a:schemeClr>
                </a:solidFill>
              </a:rPr>
              <a:t>House of Representatives </a:t>
            </a:r>
            <a:r>
              <a:rPr lang="en-US" b="1" dirty="0" smtClean="0">
                <a:solidFill>
                  <a:schemeClr val="accent5">
                    <a:lumMod val="40000"/>
                    <a:lumOff val="60000"/>
                  </a:schemeClr>
                </a:solidFill>
              </a:rPr>
              <a:t>Votes whether to impeach</a:t>
            </a:r>
            <a:endParaRPr lang="en-US" b="1" dirty="0">
              <a:solidFill>
                <a:schemeClr val="accent5">
                  <a:lumMod val="40000"/>
                  <a:lumOff val="60000"/>
                </a:schemeClr>
              </a:solidFill>
            </a:endParaRPr>
          </a:p>
        </p:txBody>
      </p:sp>
      <p:sp>
        <p:nvSpPr>
          <p:cNvPr id="4" name="Text Placeholder 3"/>
          <p:cNvSpPr>
            <a:spLocks noGrp="1"/>
          </p:cNvSpPr>
          <p:nvPr>
            <p:ph type="body" sz="half" idx="4294967295"/>
          </p:nvPr>
        </p:nvSpPr>
        <p:spPr>
          <a:xfrm>
            <a:off x="2383006" y="2508224"/>
            <a:ext cx="3222625" cy="4378325"/>
          </a:xfrm>
        </p:spPr>
        <p:txBody>
          <a:bodyPr>
            <a:normAutofit fontScale="85000" lnSpcReduction="10000"/>
          </a:bodyPr>
          <a:lstStyle/>
          <a:p>
            <a:r>
              <a:rPr lang="en-US" sz="1900" dirty="0" smtClean="0"/>
              <a:t>Nancy Pelosi, the Majority Leader of the U.S. House of Representatives, has announced that Congress will oversee an investigation about President Trump’s contact with the government of the Ukraine to decide whether or not it warrants a formal criminal charge. </a:t>
            </a:r>
          </a:p>
          <a:p>
            <a:r>
              <a:rPr lang="en-US" sz="1900" dirty="0" smtClean="0"/>
              <a:t>Crimes that might warrant impeachment include </a:t>
            </a:r>
            <a:r>
              <a:rPr lang="en-US" sz="1900" dirty="0"/>
              <a:t>Treason, Bribery, or other </a:t>
            </a:r>
            <a:r>
              <a:rPr lang="en-US" sz="1900" dirty="0" smtClean="0"/>
              <a:t>“high </a:t>
            </a:r>
            <a:r>
              <a:rPr lang="en-US" sz="1900" dirty="0"/>
              <a:t>Crimes and </a:t>
            </a:r>
            <a:r>
              <a:rPr lang="en-US" sz="1900" dirty="0" smtClean="0"/>
              <a:t>Misdemeanors” according the U.S. Constitution</a:t>
            </a:r>
            <a:endParaRPr lang="en-US" sz="1900" dirty="0"/>
          </a:p>
          <a:p>
            <a:endParaRPr lang="en-US" sz="2000" dirty="0"/>
          </a:p>
        </p:txBody>
      </p:sp>
      <p:sp>
        <p:nvSpPr>
          <p:cNvPr id="3" name="Text Placeholder 2"/>
          <p:cNvSpPr>
            <a:spLocks noGrp="1"/>
          </p:cNvSpPr>
          <p:nvPr>
            <p:ph type="body" idx="4294967295"/>
          </p:nvPr>
        </p:nvSpPr>
        <p:spPr>
          <a:xfrm>
            <a:off x="2785505" y="1342171"/>
            <a:ext cx="2946400" cy="576263"/>
          </a:xfrm>
        </p:spPr>
        <p:txBody>
          <a:bodyPr>
            <a:noAutofit/>
          </a:bodyPr>
          <a:lstStyle/>
          <a:p>
            <a:pPr marL="0" indent="0">
              <a:buNone/>
            </a:pPr>
            <a:r>
              <a:rPr lang="en-US" sz="3000" b="1" dirty="0" smtClean="0">
                <a:solidFill>
                  <a:schemeClr val="accent5">
                    <a:lumMod val="40000"/>
                    <a:lumOff val="60000"/>
                  </a:schemeClr>
                </a:solidFill>
              </a:rPr>
              <a:t>Congress Investigates</a:t>
            </a:r>
            <a:endParaRPr lang="en-US" sz="3000" b="1" dirty="0">
              <a:solidFill>
                <a:schemeClr val="accent5">
                  <a:lumMod val="40000"/>
                  <a:lumOff val="60000"/>
                </a:schemeClr>
              </a:solidFill>
            </a:endParaRPr>
          </a:p>
        </p:txBody>
      </p:sp>
      <p:sp>
        <p:nvSpPr>
          <p:cNvPr id="2" name="Title 1"/>
          <p:cNvSpPr>
            <a:spLocks noGrp="1"/>
          </p:cNvSpPr>
          <p:nvPr>
            <p:ph type="title" idx="4294967295"/>
          </p:nvPr>
        </p:nvSpPr>
        <p:spPr>
          <a:xfrm>
            <a:off x="0" y="282576"/>
            <a:ext cx="9404350" cy="785812"/>
          </a:xfrm>
        </p:spPr>
        <p:txBody>
          <a:bodyPr/>
          <a:lstStyle/>
          <a:p>
            <a:r>
              <a:rPr lang="en-US" dirty="0" smtClean="0"/>
              <a:t>3 Stages of Impeachment</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055" y="2039912"/>
            <a:ext cx="2101681" cy="1480139"/>
          </a:xfrm>
          <a:prstGeom prst="rect">
            <a:avLst/>
          </a:prstGeom>
        </p:spPr>
      </p:pic>
      <p:sp>
        <p:nvSpPr>
          <p:cNvPr id="10" name="TextBox 9"/>
          <p:cNvSpPr txBox="1"/>
          <p:nvPr/>
        </p:nvSpPr>
        <p:spPr>
          <a:xfrm>
            <a:off x="225237" y="3520051"/>
            <a:ext cx="1895315" cy="1600438"/>
          </a:xfrm>
          <a:prstGeom prst="rect">
            <a:avLst/>
          </a:prstGeom>
          <a:noFill/>
        </p:spPr>
        <p:txBody>
          <a:bodyPr wrap="square" rtlCol="0">
            <a:spAutoFit/>
          </a:bodyPr>
          <a:lstStyle/>
          <a:p>
            <a:r>
              <a:rPr lang="en-US" sz="1400" dirty="0" smtClean="0"/>
              <a:t>Nancy Pelosi </a:t>
            </a:r>
            <a:r>
              <a:rPr lang="en-US" sz="1400" dirty="0" smtClean="0"/>
              <a:t>announces the investigation about whether the House will file articles of impeachment on </a:t>
            </a:r>
            <a:r>
              <a:rPr lang="en-US" sz="1400" dirty="0" smtClean="0"/>
              <a:t>September </a:t>
            </a:r>
            <a:r>
              <a:rPr lang="en-US" sz="1400" dirty="0" smtClean="0"/>
              <a:t>24, 2019</a:t>
            </a:r>
            <a:endParaRPr lang="en-US" sz="1400" dirty="0"/>
          </a:p>
        </p:txBody>
      </p:sp>
    </p:spTree>
    <p:extLst>
      <p:ext uri="{BB962C8B-B14F-4D97-AF65-F5344CB8AC3E}">
        <p14:creationId xmlns:p14="http://schemas.microsoft.com/office/powerpoint/2010/main" val="1523181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dirty="0"/>
              <a:t>W</a:t>
            </a:r>
            <a:r>
              <a:rPr lang="en-US" dirty="0" smtClean="0"/>
              <a:t>e Got Here</a:t>
            </a:r>
            <a:endParaRPr lang="en-US" dirty="0"/>
          </a:p>
        </p:txBody>
      </p:sp>
      <p:sp>
        <p:nvSpPr>
          <p:cNvPr id="8" name="Text Placeholder 7"/>
          <p:cNvSpPr>
            <a:spLocks noGrp="1"/>
          </p:cNvSpPr>
          <p:nvPr>
            <p:ph type="body" idx="1"/>
          </p:nvPr>
        </p:nvSpPr>
        <p:spPr/>
        <p:txBody>
          <a:bodyPr/>
          <a:lstStyle/>
          <a:p>
            <a:endParaRPr lang="en-US"/>
          </a:p>
        </p:txBody>
      </p:sp>
      <p:pic>
        <p:nvPicPr>
          <p:cNvPr id="12" name="Content Placeholder 1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78140" y="1019663"/>
            <a:ext cx="4395787" cy="2923198"/>
          </a:xfrm>
        </p:spPr>
      </p:pic>
      <p:sp>
        <p:nvSpPr>
          <p:cNvPr id="10" name="Text Placeholder 9"/>
          <p:cNvSpPr>
            <a:spLocks noGrp="1"/>
          </p:cNvSpPr>
          <p:nvPr>
            <p:ph type="body" sz="quarter" idx="3"/>
          </p:nvPr>
        </p:nvSpPr>
        <p:spPr/>
        <p:txBody>
          <a:bodyPr/>
          <a:lstStyle/>
          <a:p>
            <a:endParaRPr lang="en-US" dirty="0">
              <a:hlinkClick r:id="rId3"/>
            </a:endParaRPr>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567" y="1281290"/>
            <a:ext cx="4554415" cy="2561858"/>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3390" y="1586128"/>
            <a:ext cx="3714750" cy="1857375"/>
          </a:xfrm>
          <a:prstGeom prst="rect">
            <a:avLst/>
          </a:prstGeom>
        </p:spPr>
      </p:pic>
      <p:sp>
        <p:nvSpPr>
          <p:cNvPr id="6" name="TextBox 5"/>
          <p:cNvSpPr txBox="1"/>
          <p:nvPr/>
        </p:nvSpPr>
        <p:spPr>
          <a:xfrm>
            <a:off x="180981" y="4228073"/>
            <a:ext cx="4071502" cy="1477328"/>
          </a:xfrm>
          <a:prstGeom prst="rect">
            <a:avLst/>
          </a:prstGeom>
          <a:noFill/>
        </p:spPr>
        <p:txBody>
          <a:bodyPr wrap="square" rtlCol="0">
            <a:spAutoFit/>
          </a:bodyPr>
          <a:lstStyle/>
          <a:p>
            <a:r>
              <a:rPr lang="en-US" dirty="0" smtClean="0"/>
              <a:t>President Trump made a secret settlement that included a non-disclosure agreement with porn actress Stormy Daniels that she could not speak of their affair</a:t>
            </a:r>
            <a:endParaRPr lang="en-US" dirty="0"/>
          </a:p>
        </p:txBody>
      </p:sp>
      <p:sp>
        <p:nvSpPr>
          <p:cNvPr id="7" name="TextBox 6"/>
          <p:cNvSpPr txBox="1"/>
          <p:nvPr/>
        </p:nvSpPr>
        <p:spPr>
          <a:xfrm>
            <a:off x="4030849" y="4228073"/>
            <a:ext cx="3247291" cy="923330"/>
          </a:xfrm>
          <a:prstGeom prst="rect">
            <a:avLst/>
          </a:prstGeom>
          <a:noFill/>
        </p:spPr>
        <p:txBody>
          <a:bodyPr wrap="square" rtlCol="0">
            <a:spAutoFit/>
          </a:bodyPr>
          <a:lstStyle/>
          <a:p>
            <a:r>
              <a:rPr lang="en-US" dirty="0" smtClean="0"/>
              <a:t>24 women have accused President Trump of sexual misconduct</a:t>
            </a:r>
            <a:endParaRPr lang="en-US" dirty="0"/>
          </a:p>
        </p:txBody>
      </p:sp>
      <p:sp>
        <p:nvSpPr>
          <p:cNvPr id="13" name="TextBox 12"/>
          <p:cNvSpPr txBox="1"/>
          <p:nvPr/>
        </p:nvSpPr>
        <p:spPr>
          <a:xfrm>
            <a:off x="7537938" y="4228073"/>
            <a:ext cx="4258658" cy="1477328"/>
          </a:xfrm>
          <a:prstGeom prst="rect">
            <a:avLst/>
          </a:prstGeom>
          <a:noFill/>
        </p:spPr>
        <p:txBody>
          <a:bodyPr wrap="square" rtlCol="0">
            <a:spAutoFit/>
          </a:bodyPr>
          <a:lstStyle/>
          <a:p>
            <a:r>
              <a:rPr lang="en-US" dirty="0" smtClean="0"/>
              <a:t>Many of President Trump’s campaign managers, friends, associates, and members of his administration have been convicted of various crimes</a:t>
            </a:r>
            <a:endParaRPr lang="en-US" dirty="0"/>
          </a:p>
        </p:txBody>
      </p:sp>
      <p:sp>
        <p:nvSpPr>
          <p:cNvPr id="3" name="TextBox 2"/>
          <p:cNvSpPr txBox="1"/>
          <p:nvPr/>
        </p:nvSpPr>
        <p:spPr>
          <a:xfrm>
            <a:off x="289249" y="5812971"/>
            <a:ext cx="11374016"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During all of these scandals, Congress did not make a move to impeach the President</a:t>
            </a:r>
            <a:endParaRPr lang="en-US" dirty="0"/>
          </a:p>
        </p:txBody>
      </p:sp>
    </p:spTree>
    <p:extLst>
      <p:ext uri="{BB962C8B-B14F-4D97-AF65-F5344CB8AC3E}">
        <p14:creationId xmlns:p14="http://schemas.microsoft.com/office/powerpoint/2010/main" val="1088448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0" y="0"/>
            <a:ext cx="9404723" cy="1400530"/>
          </a:xfrm>
        </p:spPr>
        <p:txBody>
          <a:bodyPr/>
          <a:lstStyle/>
          <a:p>
            <a:r>
              <a:rPr lang="en-US" sz="3600" dirty="0" smtClean="0"/>
              <a:t>Mueller Report about Russian Interference in 2016 Presidential Election</a:t>
            </a:r>
            <a:endParaRPr lang="en-US" sz="3600" dirty="0"/>
          </a:p>
        </p:txBody>
      </p:sp>
      <p:sp>
        <p:nvSpPr>
          <p:cNvPr id="3" name="Content Placeholder 2"/>
          <p:cNvSpPr>
            <a:spLocks noGrp="1"/>
          </p:cNvSpPr>
          <p:nvPr>
            <p:ph sz="half" idx="1"/>
          </p:nvPr>
        </p:nvSpPr>
        <p:spPr>
          <a:xfrm>
            <a:off x="243204" y="1220821"/>
            <a:ext cx="5392486" cy="5319939"/>
          </a:xfrm>
        </p:spPr>
        <p:txBody>
          <a:bodyPr>
            <a:noAutofit/>
          </a:bodyPr>
          <a:lstStyle/>
          <a:p>
            <a:r>
              <a:rPr lang="en-US" sz="1700" dirty="0" smtClean="0"/>
              <a:t>Congress commissioned former FBI Director Robert Mueller to investigate President Trump’s ties to Russian actions that may have impacted the 2016 elections</a:t>
            </a:r>
          </a:p>
          <a:p>
            <a:r>
              <a:rPr lang="en-US" sz="1700" dirty="0" smtClean="0"/>
              <a:t>The report found that Russia illegally interfered in “sweeping and systemic fashion” according the 448-page Mueller Report</a:t>
            </a:r>
          </a:p>
          <a:p>
            <a:pPr lvl="1"/>
            <a:r>
              <a:rPr lang="en-US" sz="1700" dirty="0" smtClean="0"/>
              <a:t>Trump’s campaign had conversations with Russian operatives about these actions</a:t>
            </a:r>
          </a:p>
          <a:p>
            <a:r>
              <a:rPr lang="en-US" sz="1700" dirty="0" smtClean="0"/>
              <a:t>After the Mueller Report was released, Congress DID NOT move to impeach the President</a:t>
            </a:r>
          </a:p>
          <a:p>
            <a:r>
              <a:rPr lang="en-US" sz="1700" dirty="0" smtClean="0"/>
              <a:t>President Trump may have decided to pursue a similar tactic again while preparing for the 2020 campaign</a:t>
            </a:r>
            <a:endParaRPr lang="en-US" sz="17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51380" y="1656129"/>
            <a:ext cx="6087438" cy="3496164"/>
          </a:xfrm>
        </p:spPr>
      </p:pic>
    </p:spTree>
    <p:extLst>
      <p:ext uri="{BB962C8B-B14F-4D97-AF65-F5344CB8AC3E}">
        <p14:creationId xmlns:p14="http://schemas.microsoft.com/office/powerpoint/2010/main" val="3578466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Joe Biden</a:t>
            </a:r>
            <a:endParaRPr lang="en-US" dirty="0"/>
          </a:p>
        </p:txBody>
      </p:sp>
      <p:sp>
        <p:nvSpPr>
          <p:cNvPr id="3" name="Content Placeholder 2"/>
          <p:cNvSpPr>
            <a:spLocks noGrp="1"/>
          </p:cNvSpPr>
          <p:nvPr>
            <p:ph sz="half" idx="1"/>
          </p:nvPr>
        </p:nvSpPr>
        <p:spPr>
          <a:xfrm>
            <a:off x="77424" y="1293072"/>
            <a:ext cx="5086472" cy="5079736"/>
          </a:xfrm>
        </p:spPr>
        <p:txBody>
          <a:bodyPr>
            <a:normAutofit fontScale="92500" lnSpcReduction="10000"/>
          </a:bodyPr>
          <a:lstStyle/>
          <a:p>
            <a:r>
              <a:rPr lang="en-US" dirty="0" smtClean="0"/>
              <a:t>Joe Biden is one of the major candidates to be the 2020 Democratic Nominee for President</a:t>
            </a:r>
          </a:p>
          <a:p>
            <a:r>
              <a:rPr lang="en-US" dirty="0" smtClean="0"/>
              <a:t>While Biden was Vice-President from 2009-2017, his son Hunter was appointed to the board of a Ukrainian Energy Company that has recently been accused of wrongdoing</a:t>
            </a:r>
          </a:p>
          <a:p>
            <a:r>
              <a:rPr lang="en-US" dirty="0" smtClean="0"/>
              <a:t>The United States gives Ukraine millions of dollars in aid each year, but the Trump administration unexpectedly decided to delay the 2019 payment of over $300 million with little explanation</a:t>
            </a:r>
          </a:p>
          <a:p>
            <a:r>
              <a:rPr lang="en-US" dirty="0" smtClean="0"/>
              <a:t>President Trump hoped to make this a campaign issue in 2020 and wanted more information from Ukraine about it</a:t>
            </a:r>
          </a:p>
          <a:p>
            <a:r>
              <a:rPr lang="en-US" dirty="0" smtClean="0"/>
              <a:t>He could use more info to smear Biden’s Presidential campaign and ruin his image among the electorate (voters)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69169" y="238583"/>
            <a:ext cx="6291810" cy="3539142"/>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472" y="4178702"/>
            <a:ext cx="3900121" cy="1950061"/>
          </a:xfrm>
          <a:prstGeom prst="rect">
            <a:avLst/>
          </a:prstGeom>
        </p:spPr>
      </p:pic>
    </p:spTree>
    <p:extLst>
      <p:ext uri="{BB962C8B-B14F-4D97-AF65-F5344CB8AC3E}">
        <p14:creationId xmlns:p14="http://schemas.microsoft.com/office/powerpoint/2010/main" val="3317162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Phone call With Ukraine’s President</a:t>
            </a:r>
            <a:endParaRPr lang="en-US" dirty="0"/>
          </a:p>
        </p:txBody>
      </p:sp>
      <p:sp>
        <p:nvSpPr>
          <p:cNvPr id="3" name="Content Placeholder 2"/>
          <p:cNvSpPr>
            <a:spLocks noGrp="1"/>
          </p:cNvSpPr>
          <p:nvPr>
            <p:ph sz="half" idx="1"/>
          </p:nvPr>
        </p:nvSpPr>
        <p:spPr>
          <a:xfrm>
            <a:off x="307910" y="1278294"/>
            <a:ext cx="7744408" cy="5181121"/>
          </a:xfrm>
        </p:spPr>
        <p:txBody>
          <a:bodyPr>
            <a:normAutofit fontScale="92500" lnSpcReduction="20000"/>
          </a:bodyPr>
          <a:lstStyle/>
          <a:p>
            <a:r>
              <a:rPr lang="en-US" dirty="0" smtClean="0"/>
              <a:t>President Trump had a phone conversation with the President of Ukraine on July 24, while he was withholding Ukraine’s $330 million payment</a:t>
            </a:r>
          </a:p>
          <a:p>
            <a:r>
              <a:rPr lang="en-US" dirty="0" smtClean="0"/>
              <a:t>A whistleblower (someone that exposes wrongdoing) came forward with information about the phone conversation</a:t>
            </a:r>
          </a:p>
          <a:p>
            <a:pPr lvl="1"/>
            <a:r>
              <a:rPr lang="en-US" dirty="0" smtClean="0"/>
              <a:t>The identify of the whistleblower is reported to be Michael Atkinson, the ICIG </a:t>
            </a:r>
          </a:p>
          <a:p>
            <a:pPr lvl="1"/>
            <a:r>
              <a:rPr lang="en-US" dirty="0" smtClean="0"/>
              <a:t>ICGC = Intelligence Community Inspector General , appointed by President Trump in 2018</a:t>
            </a:r>
          </a:p>
          <a:p>
            <a:r>
              <a:rPr lang="en-US" dirty="0" smtClean="0"/>
              <a:t>President Trump released the transcript of the phone conversation on Sep 25 </a:t>
            </a:r>
            <a:r>
              <a:rPr lang="en-US" dirty="0" smtClean="0"/>
              <a:t>(yesterday)</a:t>
            </a:r>
            <a:endParaRPr lang="en-US" dirty="0" smtClean="0"/>
          </a:p>
          <a:p>
            <a:pPr lvl="1"/>
            <a:r>
              <a:rPr lang="en-US" dirty="0" smtClean="0">
                <a:hlinkClick r:id="rId2"/>
              </a:rPr>
              <a:t>Link to view Transcript of the Phone </a:t>
            </a:r>
            <a:r>
              <a:rPr lang="en-US" dirty="0" smtClean="0">
                <a:hlinkClick r:id="rId2"/>
              </a:rPr>
              <a:t>Conversation</a:t>
            </a:r>
            <a:endParaRPr lang="en-US" dirty="0" smtClean="0"/>
          </a:p>
          <a:p>
            <a:pPr lvl="1"/>
            <a:r>
              <a:rPr lang="en-US" dirty="0" smtClean="0"/>
              <a:t>The whistleblower’s report was released this morning (Sep 26)</a:t>
            </a:r>
            <a:endParaRPr lang="en-US" dirty="0" smtClean="0"/>
          </a:p>
          <a:p>
            <a:r>
              <a:rPr lang="en-US" dirty="0" smtClean="0"/>
              <a:t>On the phone conversation, President Trump </a:t>
            </a:r>
            <a:r>
              <a:rPr lang="en-US" dirty="0" smtClean="0"/>
              <a:t>asked </a:t>
            </a:r>
            <a:r>
              <a:rPr lang="en-US" dirty="0" smtClean="0"/>
              <a:t>President </a:t>
            </a:r>
            <a:r>
              <a:rPr lang="en-US" dirty="0" err="1" smtClean="0"/>
              <a:t>Zelensky</a:t>
            </a:r>
            <a:r>
              <a:rPr lang="en-US" dirty="0" smtClean="0"/>
              <a:t> to investigate Biden son’s ties to the energy company 8 times </a:t>
            </a:r>
          </a:p>
          <a:p>
            <a:r>
              <a:rPr lang="en-US" dirty="0" smtClean="0"/>
              <a:t>This could be viewed as treason</a:t>
            </a:r>
          </a:p>
          <a:p>
            <a:r>
              <a:rPr lang="en-US" dirty="0" smtClean="0"/>
              <a:t>Congress is likely going to make a formal impeachment charge</a:t>
            </a:r>
          </a:p>
          <a:p>
            <a:pPr marL="0" indent="0">
              <a:buNone/>
            </a:pP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274461" y="1434489"/>
            <a:ext cx="3376524" cy="4200525"/>
          </a:xfrm>
        </p:spPr>
      </p:pic>
      <p:sp>
        <p:nvSpPr>
          <p:cNvPr id="4" name="TextBox 3"/>
          <p:cNvSpPr txBox="1"/>
          <p:nvPr/>
        </p:nvSpPr>
        <p:spPr>
          <a:xfrm>
            <a:off x="8288215" y="5791200"/>
            <a:ext cx="3399693" cy="369332"/>
          </a:xfrm>
          <a:prstGeom prst="rect">
            <a:avLst/>
          </a:prstGeom>
          <a:noFill/>
        </p:spPr>
        <p:txBody>
          <a:bodyPr wrap="square" rtlCol="0">
            <a:spAutoFit/>
          </a:bodyPr>
          <a:lstStyle/>
          <a:p>
            <a:r>
              <a:rPr lang="en-US" dirty="0" smtClean="0"/>
              <a:t>President </a:t>
            </a:r>
            <a:r>
              <a:rPr lang="en-US" dirty="0" err="1" smtClean="0"/>
              <a:t>Zelensky</a:t>
            </a:r>
            <a:r>
              <a:rPr lang="en-US" dirty="0" smtClean="0"/>
              <a:t> of Ukraine</a:t>
            </a:r>
            <a:endParaRPr lang="en-US" dirty="0"/>
          </a:p>
        </p:txBody>
      </p:sp>
    </p:spTree>
    <p:extLst>
      <p:ext uri="{BB962C8B-B14F-4D97-AF65-F5344CB8AC3E}">
        <p14:creationId xmlns:p14="http://schemas.microsoft.com/office/powerpoint/2010/main" val="292058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#21</a:t>
            </a:r>
            <a:endParaRPr lang="en-US" dirty="0"/>
          </a:p>
        </p:txBody>
      </p:sp>
      <p:sp>
        <p:nvSpPr>
          <p:cNvPr id="3" name="Content Placeholder 2"/>
          <p:cNvSpPr>
            <a:spLocks noGrp="1"/>
          </p:cNvSpPr>
          <p:nvPr>
            <p:ph idx="1"/>
          </p:nvPr>
        </p:nvSpPr>
        <p:spPr>
          <a:xfrm>
            <a:off x="1103312" y="2052918"/>
            <a:ext cx="9388842" cy="4195481"/>
          </a:xfrm>
        </p:spPr>
        <p:txBody>
          <a:bodyPr>
            <a:normAutofit/>
          </a:bodyPr>
          <a:lstStyle/>
          <a:p>
            <a:r>
              <a:rPr lang="en-US" sz="3600" dirty="0" smtClean="0"/>
              <a:t>Should President Trump be impeached? Why or why not? Explain.</a:t>
            </a:r>
            <a:endParaRPr lang="en-US" sz="3600" dirty="0"/>
          </a:p>
        </p:txBody>
      </p:sp>
    </p:spTree>
    <p:extLst>
      <p:ext uri="{BB962C8B-B14F-4D97-AF65-F5344CB8AC3E}">
        <p14:creationId xmlns:p14="http://schemas.microsoft.com/office/powerpoint/2010/main" val="32877507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249</TotalTime>
  <Words>726</Words>
  <Application>Microsoft Office PowerPoint</Application>
  <PresentationFormat>Widescreen</PresentationFormat>
  <Paragraphs>51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Agency FB</vt:lpstr>
      <vt:lpstr>Arial</vt:lpstr>
      <vt:lpstr>Century Gothic</vt:lpstr>
      <vt:lpstr>Wingdings 3</vt:lpstr>
      <vt:lpstr>Ion</vt:lpstr>
      <vt:lpstr>Journal #21  Should the President be impeached? </vt:lpstr>
      <vt:lpstr>3 Stages of Impeachment</vt:lpstr>
      <vt:lpstr>How We Got Here</vt:lpstr>
      <vt:lpstr>Mueller Report about Russian Interference in 2016 Presidential Election</vt:lpstr>
      <vt:lpstr>Joe Biden</vt:lpstr>
      <vt:lpstr>Phone call With Ukraine’s President</vt:lpstr>
      <vt:lpstr>Journal #21</vt:lpstr>
    </vt:vector>
  </TitlesOfParts>
  <Company>Liberty Union High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Should the President be impeached?</dc:title>
  <dc:creator>Samuel Cooper</dc:creator>
  <cp:lastModifiedBy>Samuel Cooper</cp:lastModifiedBy>
  <cp:revision>37</cp:revision>
  <dcterms:created xsi:type="dcterms:W3CDTF">2019-09-25T14:50:37Z</dcterms:created>
  <dcterms:modified xsi:type="dcterms:W3CDTF">2019-09-26T15:12:45Z</dcterms:modified>
</cp:coreProperties>
</file>