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7" r:id="rId7"/>
    <p:sldId id="260" r:id="rId8"/>
    <p:sldId id="270" r:id="rId9"/>
    <p:sldId id="261" r:id="rId10"/>
    <p:sldId id="268" r:id="rId11"/>
    <p:sldId id="262" r:id="rId12"/>
    <p:sldId id="269" r:id="rId13"/>
    <p:sldId id="263" r:id="rId14"/>
    <p:sldId id="271" r:id="rId15"/>
    <p:sldId id="264" r:id="rId16"/>
    <p:sldId id="272" r:id="rId17"/>
    <p:sldId id="265"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4" d="100"/>
          <a:sy n="44" d="100"/>
        </p:scale>
        <p:origin x="1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8020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64295-D54C-4DDA-9EA0-ACB189A60F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1293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4197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9138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29942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99145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83950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227577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62424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25198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64295-D54C-4DDA-9EA0-ACB189A60FD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15941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F64295-D54C-4DDA-9EA0-ACB189A60F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97674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F64295-D54C-4DDA-9EA0-ACB189A60FD9}"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72520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F64295-D54C-4DDA-9EA0-ACB189A60FD9}"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68295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64295-D54C-4DDA-9EA0-ACB189A60FD9}"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89834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64295-D54C-4DDA-9EA0-ACB189A60FD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311624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1F64295-D54C-4DDA-9EA0-ACB189A60FD9}" type="datetimeFigureOut">
              <a:rPr lang="en-US" smtClean="0"/>
              <a:t>1/15/2020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80CF873-FE20-47CF-B5FB-3C8FF9E5B77A}" type="slidenum">
              <a:rPr lang="en-US" smtClean="0"/>
              <a:t>‹#›</a:t>
            </a:fld>
            <a:endParaRPr lang="en-US"/>
          </a:p>
        </p:txBody>
      </p:sp>
    </p:spTree>
    <p:extLst>
      <p:ext uri="{BB962C8B-B14F-4D97-AF65-F5344CB8AC3E}">
        <p14:creationId xmlns:p14="http://schemas.microsoft.com/office/powerpoint/2010/main" val="267565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1F64295-D54C-4DDA-9EA0-ACB189A60FD9}" type="datetimeFigureOut">
              <a:rPr lang="en-US" smtClean="0"/>
              <a:t>1/15/2020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0CF873-FE20-47CF-B5FB-3C8FF9E5B77A}" type="slidenum">
              <a:rPr lang="en-US" smtClean="0"/>
              <a:t>‹#›</a:t>
            </a:fld>
            <a:endParaRPr lang="en-US"/>
          </a:p>
        </p:txBody>
      </p:sp>
    </p:spTree>
    <p:extLst>
      <p:ext uri="{BB962C8B-B14F-4D97-AF65-F5344CB8AC3E}">
        <p14:creationId xmlns:p14="http://schemas.microsoft.com/office/powerpoint/2010/main" val="2989523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16001"/>
            <a:ext cx="9691688" cy="1295399"/>
          </a:xfrm>
        </p:spPr>
        <p:txBody>
          <a:bodyPr>
            <a:normAutofit fontScale="90000"/>
          </a:bodyPr>
          <a:lstStyle/>
          <a:p>
            <a:r>
              <a:rPr lang="en-US" sz="8000" dirty="0" smtClean="0"/>
              <a:t>Russian Revolution in 1917</a:t>
            </a:r>
            <a:endParaRPr lang="en-US" sz="8000" dirty="0"/>
          </a:p>
        </p:txBody>
      </p:sp>
      <p:sp>
        <p:nvSpPr>
          <p:cNvPr id="3" name="Subtitle 2"/>
          <p:cNvSpPr>
            <a:spLocks noGrp="1"/>
          </p:cNvSpPr>
          <p:nvPr>
            <p:ph type="subTitle" idx="1"/>
          </p:nvPr>
        </p:nvSpPr>
        <p:spPr>
          <a:xfrm>
            <a:off x="1662112" y="2425700"/>
            <a:ext cx="8676222" cy="1905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65" y="2311400"/>
            <a:ext cx="9702316" cy="4294468"/>
          </a:xfrm>
          <a:prstGeom prst="rect">
            <a:avLst/>
          </a:prstGeom>
        </p:spPr>
      </p:pic>
    </p:spTree>
    <p:custDataLst>
      <p:tags r:id="rId1"/>
    </p:custDataLst>
    <p:extLst>
      <p:ext uri="{BB962C8B-B14F-4D97-AF65-F5344CB8AC3E}">
        <p14:creationId xmlns:p14="http://schemas.microsoft.com/office/powerpoint/2010/main" val="141922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857481"/>
            <a:ext cx="8686800" cy="1468800"/>
          </a:xfrm>
        </p:spPr>
        <p:txBody>
          <a:bodyPr/>
          <a:lstStyle/>
          <a:p>
            <a:r>
              <a:rPr lang="en-US" dirty="0" smtClean="0"/>
              <a:t>Bloody Sunday</a:t>
            </a:r>
            <a:endParaRPr lang="en-US" dirty="0"/>
          </a:p>
        </p:txBody>
      </p:sp>
      <p:sp>
        <p:nvSpPr>
          <p:cNvPr id="3" name="Text Placeholder 2"/>
          <p:cNvSpPr>
            <a:spLocks noGrp="1"/>
          </p:cNvSpPr>
          <p:nvPr>
            <p:ph type="body" idx="1"/>
          </p:nvPr>
        </p:nvSpPr>
        <p:spPr>
          <a:xfrm>
            <a:off x="1751010" y="2554880"/>
            <a:ext cx="8686801" cy="3198219"/>
          </a:xfrm>
        </p:spPr>
        <p:txBody>
          <a:bodyPr>
            <a:normAutofit/>
          </a:bodyPr>
          <a:lstStyle/>
          <a:p>
            <a:pPr algn="l"/>
            <a:r>
              <a:rPr lang="en-US" dirty="0"/>
              <a:t>In 1905, Russian troops opened fire into a crowd of peaceful </a:t>
            </a:r>
            <a:r>
              <a:rPr lang="en-US" dirty="0" smtClean="0"/>
              <a:t>protesters in </a:t>
            </a:r>
            <a:r>
              <a:rPr lang="en-US" dirty="0"/>
              <a:t>St. </a:t>
            </a:r>
            <a:r>
              <a:rPr lang="en-US" dirty="0" smtClean="0"/>
              <a:t> Petersburg</a:t>
            </a:r>
            <a:r>
              <a:rPr lang="en-US" dirty="0"/>
              <a:t>, killing more than 100 people. The massacre came to </a:t>
            </a:r>
            <a:r>
              <a:rPr lang="en-US" dirty="0" smtClean="0"/>
              <a:t>be known </a:t>
            </a:r>
            <a:r>
              <a:rPr lang="en-US" dirty="0"/>
              <a:t>as </a:t>
            </a:r>
            <a:r>
              <a:rPr lang="en-US" dirty="0" smtClean="0"/>
              <a:t>Bloody </a:t>
            </a:r>
            <a:r>
              <a:rPr lang="en-US" dirty="0"/>
              <a:t>Sunday. This event, along with news of Russia’s </a:t>
            </a:r>
            <a:r>
              <a:rPr lang="en-US" dirty="0" smtClean="0"/>
              <a:t>defeat in </a:t>
            </a:r>
            <a:r>
              <a:rPr lang="en-US" dirty="0"/>
              <a:t>the </a:t>
            </a:r>
            <a:r>
              <a:rPr lang="en-US" dirty="0" smtClean="0"/>
              <a:t>Russo- Japanese </a:t>
            </a:r>
            <a:r>
              <a:rPr lang="en-US" dirty="0"/>
              <a:t>war, sparked the Revolution of 1905.</a:t>
            </a:r>
          </a:p>
        </p:txBody>
      </p:sp>
    </p:spTree>
    <p:custDataLst>
      <p:tags r:id="rId1"/>
    </p:custDataLst>
    <p:extLst>
      <p:ext uri="{BB962C8B-B14F-4D97-AF65-F5344CB8AC3E}">
        <p14:creationId xmlns:p14="http://schemas.microsoft.com/office/powerpoint/2010/main" val="29875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E “The Bolsheviks Take Control,” “The February Revolution,” and “Dual Power”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108968"/>
            <a:ext cx="5943600" cy="4182864"/>
          </a:xfrm>
        </p:spPr>
      </p:pic>
      <p:sp>
        <p:nvSpPr>
          <p:cNvPr id="4" name="Text Placeholder 3"/>
          <p:cNvSpPr>
            <a:spLocks noGrp="1"/>
          </p:cNvSpPr>
          <p:nvPr>
            <p:ph type="body" sz="half" idx="2"/>
          </p:nvPr>
        </p:nvSpPr>
        <p:spPr/>
        <p:txBody>
          <a:bodyPr>
            <a:normAutofit/>
          </a:bodyPr>
          <a:lstStyle/>
          <a:p>
            <a:r>
              <a:rPr lang="en-US" sz="2000" dirty="0" smtClean="0"/>
              <a:t>February Revolution</a:t>
            </a:r>
            <a:endParaRPr lang="en-US" sz="2000" dirty="0"/>
          </a:p>
        </p:txBody>
      </p:sp>
    </p:spTree>
    <p:custDataLst>
      <p:tags r:id="rId1"/>
    </p:custDataLst>
    <p:extLst>
      <p:ext uri="{BB962C8B-B14F-4D97-AF65-F5344CB8AC3E}">
        <p14:creationId xmlns:p14="http://schemas.microsoft.com/office/powerpoint/2010/main" val="369725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913" y="1009881"/>
            <a:ext cx="8686800" cy="1468800"/>
          </a:xfrm>
        </p:spPr>
        <p:txBody>
          <a:bodyPr/>
          <a:lstStyle/>
          <a:p>
            <a:r>
              <a:rPr lang="en-US" dirty="0" smtClean="0"/>
              <a:t>February Revolution</a:t>
            </a:r>
            <a:endParaRPr lang="en-US" dirty="0"/>
          </a:p>
        </p:txBody>
      </p:sp>
      <p:sp>
        <p:nvSpPr>
          <p:cNvPr id="3" name="Text Placeholder 2"/>
          <p:cNvSpPr>
            <a:spLocks noGrp="1"/>
          </p:cNvSpPr>
          <p:nvPr>
            <p:ph type="body" idx="1"/>
          </p:nvPr>
        </p:nvSpPr>
        <p:spPr>
          <a:xfrm>
            <a:off x="1839912" y="2618380"/>
            <a:ext cx="8686801" cy="3706219"/>
          </a:xfrm>
        </p:spPr>
        <p:txBody>
          <a:bodyPr>
            <a:normAutofit/>
          </a:bodyPr>
          <a:lstStyle/>
          <a:p>
            <a:pPr algn="l"/>
            <a:r>
              <a:rPr lang="en-US" dirty="0" smtClean="0">
                <a:effectLst/>
              </a:rPr>
              <a:t>The </a:t>
            </a:r>
            <a:r>
              <a:rPr lang="en-US" dirty="0">
                <a:effectLst/>
              </a:rPr>
              <a:t>demonstrations in Petrograd that began the February </a:t>
            </a:r>
            <a:r>
              <a:rPr lang="en-US" dirty="0" err="1" smtClean="0">
                <a:effectLst/>
              </a:rPr>
              <a:t>Revolutionwere</a:t>
            </a:r>
            <a:r>
              <a:rPr lang="en-US" dirty="0" smtClean="0">
                <a:effectLst/>
              </a:rPr>
              <a:t> </a:t>
            </a:r>
            <a:r>
              <a:rPr lang="en-US" dirty="0">
                <a:effectLst/>
              </a:rPr>
              <a:t>sparked </a:t>
            </a:r>
            <a:r>
              <a:rPr lang="en-US" dirty="0" smtClean="0">
                <a:effectLst/>
              </a:rPr>
              <a:t>by </a:t>
            </a:r>
            <a:r>
              <a:rPr lang="en-US" dirty="0">
                <a:effectLst/>
              </a:rPr>
              <a:t>female factory workers protesting bread shortages. </a:t>
            </a:r>
            <a:r>
              <a:rPr lang="en-US" dirty="0" smtClean="0">
                <a:effectLst/>
              </a:rPr>
              <a:t>Male workers</a:t>
            </a:r>
            <a:r>
              <a:rPr lang="en-US" dirty="0">
                <a:effectLst/>
              </a:rPr>
              <a:t>, students, </a:t>
            </a:r>
            <a:r>
              <a:rPr lang="en-US" dirty="0" smtClean="0">
                <a:effectLst/>
              </a:rPr>
              <a:t>teachers</a:t>
            </a:r>
            <a:r>
              <a:rPr lang="en-US" dirty="0">
                <a:effectLst/>
              </a:rPr>
              <a:t>, soldiers, and members of the middle </a:t>
            </a:r>
            <a:r>
              <a:rPr lang="en-US" dirty="0" smtClean="0">
                <a:effectLst/>
              </a:rPr>
              <a:t>class soon </a:t>
            </a:r>
            <a:r>
              <a:rPr lang="en-US" dirty="0">
                <a:effectLst/>
              </a:rPr>
              <a:t>took to the streets as well. Here, </a:t>
            </a:r>
            <a:r>
              <a:rPr lang="en-US" dirty="0" smtClean="0">
                <a:effectLst/>
              </a:rPr>
              <a:t>demonstrators </a:t>
            </a:r>
            <a:r>
              <a:rPr lang="en-US" dirty="0">
                <a:effectLst/>
              </a:rPr>
              <a:t>burn a portrait of the czar.</a:t>
            </a:r>
          </a:p>
          <a:p>
            <a:pPr algn="l"/>
            <a:endParaRPr lang="en-US" dirty="0"/>
          </a:p>
        </p:txBody>
      </p:sp>
    </p:spTree>
    <p:custDataLst>
      <p:tags r:id="rId1"/>
    </p:custDataLst>
    <p:extLst>
      <p:ext uri="{BB962C8B-B14F-4D97-AF65-F5344CB8AC3E}">
        <p14:creationId xmlns:p14="http://schemas.microsoft.com/office/powerpoint/2010/main" val="122744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F “The October Revolution”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005976"/>
            <a:ext cx="5943600" cy="4388847"/>
          </a:xfrm>
        </p:spPr>
      </p:pic>
      <p:sp>
        <p:nvSpPr>
          <p:cNvPr id="4" name="Text Placeholder 3"/>
          <p:cNvSpPr>
            <a:spLocks noGrp="1"/>
          </p:cNvSpPr>
          <p:nvPr>
            <p:ph type="body" sz="half" idx="2"/>
          </p:nvPr>
        </p:nvSpPr>
        <p:spPr/>
        <p:txBody>
          <a:bodyPr>
            <a:normAutofit/>
          </a:bodyPr>
          <a:lstStyle/>
          <a:p>
            <a:r>
              <a:rPr lang="en-US" sz="2000" dirty="0" smtClean="0"/>
              <a:t>Bolshevik’s Take Control</a:t>
            </a:r>
            <a:endParaRPr lang="en-US" sz="2000" dirty="0"/>
          </a:p>
        </p:txBody>
      </p:sp>
    </p:spTree>
    <p:custDataLst>
      <p:tags r:id="rId1"/>
    </p:custDataLst>
    <p:extLst>
      <p:ext uri="{BB962C8B-B14F-4D97-AF65-F5344CB8AC3E}">
        <p14:creationId xmlns:p14="http://schemas.microsoft.com/office/powerpoint/2010/main" val="267772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1" y="374881"/>
            <a:ext cx="11684000" cy="1468800"/>
          </a:xfrm>
        </p:spPr>
        <p:txBody>
          <a:bodyPr>
            <a:normAutofit fontScale="90000"/>
          </a:bodyPr>
          <a:lstStyle/>
          <a:p>
            <a:r>
              <a:rPr lang="en-US" dirty="0" smtClean="0"/>
              <a:t>October Revolution </a:t>
            </a:r>
            <a:br>
              <a:rPr lang="en-US" dirty="0" smtClean="0"/>
            </a:br>
            <a:r>
              <a:rPr lang="en-US" dirty="0" smtClean="0"/>
              <a:t>Bolsheviks Take Control of Petrograd Soviet</a:t>
            </a:r>
            <a:endParaRPr lang="en-US" dirty="0"/>
          </a:p>
        </p:txBody>
      </p:sp>
      <p:sp>
        <p:nvSpPr>
          <p:cNvPr id="3" name="Text Placeholder 2"/>
          <p:cNvSpPr>
            <a:spLocks noGrp="1"/>
          </p:cNvSpPr>
          <p:nvPr>
            <p:ph type="body" idx="1"/>
          </p:nvPr>
        </p:nvSpPr>
        <p:spPr>
          <a:xfrm>
            <a:off x="1751011" y="2415180"/>
            <a:ext cx="8686801" cy="2944219"/>
          </a:xfrm>
        </p:spPr>
        <p:txBody>
          <a:bodyPr>
            <a:normAutofit/>
          </a:bodyPr>
          <a:lstStyle/>
          <a:p>
            <a:pPr algn="l"/>
            <a:r>
              <a:rPr lang="en-US" dirty="0">
                <a:effectLst/>
              </a:rPr>
              <a:t>In September 1917, Bolsheviks gained control of the Petrograd Soviet. </a:t>
            </a:r>
            <a:r>
              <a:rPr lang="en-US" dirty="0" smtClean="0">
                <a:effectLst/>
              </a:rPr>
              <a:t>In October</a:t>
            </a:r>
            <a:r>
              <a:rPr lang="en-US" dirty="0">
                <a:effectLst/>
              </a:rPr>
              <a:t>, </a:t>
            </a:r>
            <a:r>
              <a:rPr lang="en-US" dirty="0" smtClean="0">
                <a:effectLst/>
              </a:rPr>
              <a:t>they </a:t>
            </a:r>
            <a:r>
              <a:rPr lang="en-US" dirty="0">
                <a:effectLst/>
              </a:rPr>
              <a:t>succeeded in overthrowing the Provisional </a:t>
            </a:r>
            <a:r>
              <a:rPr lang="en-US" dirty="0" smtClean="0">
                <a:effectLst/>
              </a:rPr>
              <a:t>Government. This </a:t>
            </a:r>
            <a:r>
              <a:rPr lang="en-US" dirty="0">
                <a:effectLst/>
              </a:rPr>
              <a:t>is a painting of the </a:t>
            </a:r>
            <a:r>
              <a:rPr lang="en-US" dirty="0" smtClean="0">
                <a:effectLst/>
              </a:rPr>
              <a:t>meeting </a:t>
            </a:r>
            <a:r>
              <a:rPr lang="en-US" dirty="0">
                <a:effectLst/>
              </a:rPr>
              <a:t>on October 26, 1917, in which </a:t>
            </a:r>
            <a:r>
              <a:rPr lang="en-US" dirty="0" smtClean="0">
                <a:effectLst/>
              </a:rPr>
              <a:t>the Bolshevik-dominated </a:t>
            </a:r>
            <a:r>
              <a:rPr lang="en-US" dirty="0">
                <a:effectLst/>
              </a:rPr>
              <a:t>Soviet government </a:t>
            </a:r>
            <a:r>
              <a:rPr lang="en-US" dirty="0" smtClean="0">
                <a:effectLst/>
              </a:rPr>
              <a:t>installed </a:t>
            </a:r>
            <a:r>
              <a:rPr lang="en-US" dirty="0">
                <a:effectLst/>
              </a:rPr>
              <a:t>Lenin as </a:t>
            </a:r>
            <a:r>
              <a:rPr lang="en-US" dirty="0" smtClean="0">
                <a:effectLst/>
              </a:rPr>
              <a:t>chairman.</a:t>
            </a:r>
            <a:endParaRPr lang="en-US" dirty="0">
              <a:effectLst/>
            </a:endParaRPr>
          </a:p>
          <a:p>
            <a:endParaRPr lang="en-US" dirty="0"/>
          </a:p>
        </p:txBody>
      </p:sp>
    </p:spTree>
    <p:custDataLst>
      <p:tags r:id="rId1"/>
    </p:custDataLst>
    <p:extLst>
      <p:ext uri="{BB962C8B-B14F-4D97-AF65-F5344CB8AC3E}">
        <p14:creationId xmlns:p14="http://schemas.microsoft.com/office/powerpoint/2010/main" val="212187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G “Civil War”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779099"/>
            <a:ext cx="5943600" cy="4842601"/>
          </a:xfrm>
        </p:spPr>
      </p:pic>
      <p:sp>
        <p:nvSpPr>
          <p:cNvPr id="4" name="Text Placeholder 3"/>
          <p:cNvSpPr>
            <a:spLocks noGrp="1"/>
          </p:cNvSpPr>
          <p:nvPr>
            <p:ph type="body" sz="half" idx="2"/>
          </p:nvPr>
        </p:nvSpPr>
        <p:spPr/>
        <p:txBody>
          <a:bodyPr>
            <a:normAutofit/>
          </a:bodyPr>
          <a:lstStyle/>
          <a:p>
            <a:r>
              <a:rPr lang="en-US" sz="2000" dirty="0" smtClean="0"/>
              <a:t>Bolshevik Propaganda</a:t>
            </a:r>
            <a:endParaRPr lang="en-US" sz="2000" dirty="0"/>
          </a:p>
        </p:txBody>
      </p:sp>
    </p:spTree>
    <p:custDataLst>
      <p:tags r:id="rId1"/>
    </p:custDataLst>
    <p:extLst>
      <p:ext uri="{BB962C8B-B14F-4D97-AF65-F5344CB8AC3E}">
        <p14:creationId xmlns:p14="http://schemas.microsoft.com/office/powerpoint/2010/main" val="330189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870181"/>
            <a:ext cx="9463088" cy="1468800"/>
          </a:xfrm>
        </p:spPr>
        <p:txBody>
          <a:bodyPr>
            <a:normAutofit fontScale="90000"/>
          </a:bodyPr>
          <a:lstStyle/>
          <a:p>
            <a:r>
              <a:rPr lang="en-US" dirty="0" smtClean="0"/>
              <a:t>Bolshevik Propaganda </a:t>
            </a:r>
            <a:br>
              <a:rPr lang="en-US" dirty="0" smtClean="0"/>
            </a:br>
            <a:r>
              <a:rPr lang="en-US" dirty="0" smtClean="0"/>
              <a:t>“Beat the Whites with the Red Wedge”</a:t>
            </a:r>
            <a:endParaRPr lang="en-US" dirty="0"/>
          </a:p>
        </p:txBody>
      </p:sp>
      <p:sp>
        <p:nvSpPr>
          <p:cNvPr id="3" name="Text Placeholder 2"/>
          <p:cNvSpPr>
            <a:spLocks noGrp="1"/>
          </p:cNvSpPr>
          <p:nvPr>
            <p:ph type="body" idx="1"/>
          </p:nvPr>
        </p:nvSpPr>
        <p:spPr>
          <a:xfrm>
            <a:off x="1751011" y="2719980"/>
            <a:ext cx="8686801" cy="3172819"/>
          </a:xfrm>
        </p:spPr>
        <p:txBody>
          <a:bodyPr>
            <a:normAutofit/>
          </a:bodyPr>
          <a:lstStyle/>
          <a:p>
            <a:pPr algn="l"/>
            <a:r>
              <a:rPr lang="en-US" dirty="0"/>
              <a:t>This Bolshevik propaganda poster from 1919 is entitled “Beat the Whites with the Red </a:t>
            </a:r>
            <a:r>
              <a:rPr lang="en-US" dirty="0" smtClean="0"/>
              <a:t>Wedge</a:t>
            </a:r>
            <a:r>
              <a:rPr lang="en-US" dirty="0"/>
              <a:t>.” It uses the visual language of avant-garde modernism to convey a simple but </a:t>
            </a:r>
            <a:r>
              <a:rPr lang="en-US" dirty="0" smtClean="0"/>
              <a:t>powerful </a:t>
            </a:r>
            <a:r>
              <a:rPr lang="en-US" dirty="0"/>
              <a:t>message about the Russian Civil War. In the poster, the red wedge </a:t>
            </a:r>
            <a:r>
              <a:rPr lang="en-US" dirty="0" smtClean="0"/>
              <a:t>symbolizes </a:t>
            </a:r>
            <a:r>
              <a:rPr lang="en-US" dirty="0"/>
              <a:t>the Bolsheviks, who </a:t>
            </a:r>
            <a:r>
              <a:rPr lang="en-US" dirty="0" smtClean="0"/>
              <a:t>are penetrating </a:t>
            </a:r>
            <a:r>
              <a:rPr lang="en-US" dirty="0"/>
              <a:t>and defeating their opponents, the Whites, </a:t>
            </a:r>
            <a:r>
              <a:rPr lang="en-US" dirty="0" smtClean="0"/>
              <a:t>during </a:t>
            </a:r>
            <a:r>
              <a:rPr lang="en-US" dirty="0"/>
              <a:t>the Russian Civil War.</a:t>
            </a:r>
          </a:p>
        </p:txBody>
      </p:sp>
    </p:spTree>
    <p:custDataLst>
      <p:tags r:id="rId1"/>
    </p:custDataLst>
    <p:extLst>
      <p:ext uri="{BB962C8B-B14F-4D97-AF65-F5344CB8AC3E}">
        <p14:creationId xmlns:p14="http://schemas.microsoft.com/office/powerpoint/2010/main" val="41649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H “War, Communism, and the Red Terror” and “New Policies and New Leadership”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091093"/>
            <a:ext cx="5943600" cy="4218614"/>
          </a:xfrm>
        </p:spPr>
      </p:pic>
      <p:sp>
        <p:nvSpPr>
          <p:cNvPr id="4" name="Text Placeholder 3"/>
          <p:cNvSpPr>
            <a:spLocks noGrp="1"/>
          </p:cNvSpPr>
          <p:nvPr>
            <p:ph type="body" sz="half" idx="2"/>
          </p:nvPr>
        </p:nvSpPr>
        <p:spPr/>
        <p:txBody>
          <a:bodyPr>
            <a:normAutofit/>
          </a:bodyPr>
          <a:lstStyle/>
          <a:p>
            <a:r>
              <a:rPr lang="en-US" sz="2000" dirty="0" smtClean="0"/>
              <a:t>War Communism Policy results in food </a:t>
            </a:r>
            <a:r>
              <a:rPr lang="en-US" sz="2000" dirty="0"/>
              <a:t>s</a:t>
            </a:r>
            <a:r>
              <a:rPr lang="en-US" sz="2000" dirty="0" smtClean="0"/>
              <a:t>hortages</a:t>
            </a:r>
            <a:endParaRPr lang="en-US" sz="2000" dirty="0"/>
          </a:p>
        </p:txBody>
      </p:sp>
    </p:spTree>
    <p:custDataLst>
      <p:tags r:id="rId1"/>
    </p:custDataLst>
    <p:extLst>
      <p:ext uri="{BB962C8B-B14F-4D97-AF65-F5344CB8AC3E}">
        <p14:creationId xmlns:p14="http://schemas.microsoft.com/office/powerpoint/2010/main" val="182891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946381"/>
            <a:ext cx="8686800" cy="1468800"/>
          </a:xfrm>
        </p:spPr>
        <p:txBody>
          <a:bodyPr/>
          <a:lstStyle/>
          <a:p>
            <a:r>
              <a:rPr lang="en-US" dirty="0" smtClean="0"/>
              <a:t>War Communism Policy</a:t>
            </a:r>
            <a:endParaRPr lang="en-US" dirty="0"/>
          </a:p>
        </p:txBody>
      </p:sp>
      <p:sp>
        <p:nvSpPr>
          <p:cNvPr id="3" name="Text Placeholder 2"/>
          <p:cNvSpPr>
            <a:spLocks noGrp="1"/>
          </p:cNvSpPr>
          <p:nvPr>
            <p:ph type="body" idx="1"/>
          </p:nvPr>
        </p:nvSpPr>
        <p:spPr>
          <a:xfrm>
            <a:off x="1751011" y="2846980"/>
            <a:ext cx="8686801" cy="3312519"/>
          </a:xfrm>
        </p:spPr>
        <p:txBody>
          <a:bodyPr>
            <a:normAutofit/>
          </a:bodyPr>
          <a:lstStyle/>
          <a:p>
            <a:pPr algn="l"/>
            <a:r>
              <a:rPr lang="en-US" dirty="0"/>
              <a:t>As part of Lenin’s War Communism policy, peasants were forced to provide food to </a:t>
            </a:r>
            <a:r>
              <a:rPr lang="en-US" dirty="0" smtClean="0"/>
              <a:t>the </a:t>
            </a:r>
            <a:r>
              <a:rPr lang="en-US" dirty="0"/>
              <a:t>Red Army. The government also took charge of all food distribution. This resulted </a:t>
            </a:r>
            <a:r>
              <a:rPr lang="en-US" dirty="0" smtClean="0"/>
              <a:t>in </a:t>
            </a:r>
            <a:r>
              <a:rPr lang="en-US" dirty="0"/>
              <a:t>severe food shortages. This 1919 image shows a starving woman collapsing on the </a:t>
            </a:r>
            <a:r>
              <a:rPr lang="en-US" dirty="0" smtClean="0"/>
              <a:t>street</a:t>
            </a:r>
            <a:r>
              <a:rPr lang="en-US" dirty="0"/>
              <a:t>.</a:t>
            </a:r>
          </a:p>
        </p:txBody>
      </p:sp>
    </p:spTree>
    <p:custDataLst>
      <p:tags r:id="rId1"/>
    </p:custDataLst>
    <p:extLst>
      <p:ext uri="{BB962C8B-B14F-4D97-AF65-F5344CB8AC3E}">
        <p14:creationId xmlns:p14="http://schemas.microsoft.com/office/powerpoint/2010/main" val="86037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0" y="3429000"/>
            <a:ext cx="3549121" cy="1371600"/>
          </a:xfrm>
        </p:spPr>
        <p:txBody>
          <a:bodyPr>
            <a:normAutofit fontScale="90000"/>
          </a:bodyPr>
          <a:lstStyle/>
          <a:p>
            <a:r>
              <a:rPr lang="en-US" dirty="0" smtClean="0"/>
              <a:t>On your packet, write down three questions that you could ask the class to help them consider the significance of the image as it relates to the Russian Revolution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9990" y="0"/>
            <a:ext cx="4754450" cy="6858000"/>
          </a:xfrm>
        </p:spPr>
      </p:pic>
      <p:sp>
        <p:nvSpPr>
          <p:cNvPr id="6" name="Text Placeholder 5"/>
          <p:cNvSpPr>
            <a:spLocks noGrp="1"/>
          </p:cNvSpPr>
          <p:nvPr>
            <p:ph type="body" sz="half" idx="2"/>
          </p:nvPr>
        </p:nvSpPr>
        <p:spPr/>
        <p:txBody>
          <a:bodyPr/>
          <a:lstStyle/>
          <a:p>
            <a:endParaRPr lang="en-US" dirty="0"/>
          </a:p>
        </p:txBody>
      </p:sp>
    </p:spTree>
    <p:custDataLst>
      <p:tags r:id="rId1"/>
    </p:custDataLst>
    <p:extLst>
      <p:ext uri="{BB962C8B-B14F-4D97-AF65-F5344CB8AC3E}">
        <p14:creationId xmlns:p14="http://schemas.microsoft.com/office/powerpoint/2010/main" val="82926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317500"/>
            <a:ext cx="4254500" cy="2857500"/>
          </a:xfrm>
        </p:spPr>
        <p:txBody>
          <a:bodyPr>
            <a:normAutofit fontScale="90000"/>
          </a:bodyPr>
          <a:lstStyle/>
          <a:p>
            <a:r>
              <a:rPr lang="en-US" dirty="0" smtClean="0"/>
              <a:t>Group A:</a:t>
            </a:r>
            <a:br>
              <a:rPr lang="en-US" dirty="0" smtClean="0"/>
            </a:br>
            <a:r>
              <a:rPr lang="en-US" dirty="0" smtClean="0"/>
              <a:t>“Russia Under the Czars” and “The Beginnings of Unrest”</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Peasants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1200" y="-2942"/>
            <a:ext cx="5262043" cy="6860942"/>
          </a:xfrm>
        </p:spPr>
      </p:pic>
    </p:spTree>
    <p:custDataLst>
      <p:tags r:id="rId1"/>
    </p:custDataLst>
    <p:extLst>
      <p:ext uri="{BB962C8B-B14F-4D97-AF65-F5344CB8AC3E}">
        <p14:creationId xmlns:p14="http://schemas.microsoft.com/office/powerpoint/2010/main" val="2807231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111" y="1447800"/>
            <a:ext cx="2427289" cy="736600"/>
          </a:xfrm>
        </p:spPr>
        <p:txBody>
          <a:bodyPr>
            <a:normAutofit/>
          </a:bodyPr>
          <a:lstStyle/>
          <a:p>
            <a:r>
              <a:rPr lang="en-US" sz="3600" dirty="0" smtClean="0"/>
              <a:t>Peasants</a:t>
            </a:r>
            <a:endParaRPr lang="en-US" sz="3600" dirty="0"/>
          </a:p>
        </p:txBody>
      </p:sp>
      <p:sp>
        <p:nvSpPr>
          <p:cNvPr id="5" name="Text Placeholder 3"/>
          <p:cNvSpPr>
            <a:spLocks noGrp="1"/>
          </p:cNvSpPr>
          <p:nvPr>
            <p:ph type="body" sz="half" idx="2"/>
          </p:nvPr>
        </p:nvSpPr>
        <p:spPr>
          <a:xfrm>
            <a:off x="1141411" y="2971800"/>
            <a:ext cx="9069389" cy="2743200"/>
          </a:xfrm>
        </p:spPr>
        <p:txBody>
          <a:bodyPr>
            <a:normAutofit/>
          </a:bodyPr>
          <a:lstStyle/>
          <a:p>
            <a:r>
              <a:rPr lang="en-US" sz="2800" dirty="0" smtClean="0">
                <a:effectLst/>
              </a:rPr>
              <a:t>Russia was slow to industrialize, so by 1900 about 80 percent of Russians were still rural peasants living in severe poverty. Although serfdom had been abolished in 1861, this did nothing to ease the poverty of most Russians. The poor conditions faced by the peasantry made them much more likely to support revolution.</a:t>
            </a:r>
            <a:endParaRPr lang="en-US" sz="2800" dirty="0">
              <a:effectLst/>
            </a:endParaRPr>
          </a:p>
        </p:txBody>
      </p:sp>
    </p:spTree>
    <p:custDataLst>
      <p:tags r:id="rId1"/>
    </p:custDataLst>
    <p:extLst>
      <p:ext uri="{BB962C8B-B14F-4D97-AF65-F5344CB8AC3E}">
        <p14:creationId xmlns:p14="http://schemas.microsoft.com/office/powerpoint/2010/main" val="402483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B “Revolutionary Movements” and “The Last czars”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1141972"/>
            <a:ext cx="5943600" cy="4116856"/>
          </a:xfrm>
        </p:spPr>
      </p:pic>
      <p:sp>
        <p:nvSpPr>
          <p:cNvPr id="4" name="Text Placeholder 3"/>
          <p:cNvSpPr>
            <a:spLocks noGrp="1"/>
          </p:cNvSpPr>
          <p:nvPr>
            <p:ph type="body" sz="half" idx="2"/>
          </p:nvPr>
        </p:nvSpPr>
        <p:spPr/>
        <p:txBody>
          <a:bodyPr>
            <a:normAutofit/>
          </a:bodyPr>
          <a:lstStyle/>
          <a:p>
            <a:r>
              <a:rPr lang="en-US" sz="2000" dirty="0" smtClean="0"/>
              <a:t>Czar Alexander II Assassination in 1881 by the People’s Will left-wing terrorist group</a:t>
            </a:r>
            <a:endParaRPr lang="en-US" sz="2000" dirty="0"/>
          </a:p>
        </p:txBody>
      </p:sp>
    </p:spTree>
    <p:custDataLst>
      <p:tags r:id="rId1"/>
    </p:custDataLst>
    <p:extLst>
      <p:ext uri="{BB962C8B-B14F-4D97-AF65-F5344CB8AC3E}">
        <p14:creationId xmlns:p14="http://schemas.microsoft.com/office/powerpoint/2010/main" val="12058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971781"/>
            <a:ext cx="8686800" cy="1468800"/>
          </a:xfrm>
        </p:spPr>
        <p:txBody>
          <a:bodyPr/>
          <a:lstStyle/>
          <a:p>
            <a:r>
              <a:rPr lang="en-US" dirty="0" smtClean="0"/>
              <a:t>Czar Alexander II</a:t>
            </a:r>
            <a:endParaRPr lang="en-US" dirty="0"/>
          </a:p>
        </p:txBody>
      </p:sp>
      <p:sp>
        <p:nvSpPr>
          <p:cNvPr id="3" name="Text Placeholder 2"/>
          <p:cNvSpPr>
            <a:spLocks noGrp="1"/>
          </p:cNvSpPr>
          <p:nvPr>
            <p:ph type="body" idx="1"/>
          </p:nvPr>
        </p:nvSpPr>
        <p:spPr>
          <a:xfrm>
            <a:off x="1598612" y="2986680"/>
            <a:ext cx="8686801" cy="2537819"/>
          </a:xfrm>
        </p:spPr>
        <p:txBody>
          <a:bodyPr>
            <a:normAutofit lnSpcReduction="10000"/>
          </a:bodyPr>
          <a:lstStyle/>
          <a:p>
            <a:pPr algn="l"/>
            <a:r>
              <a:rPr lang="en-US" sz="2400" dirty="0">
                <a:effectLst/>
              </a:rPr>
              <a:t>Czar Alexander II was assassinated in 1881 by a left-wing terrorist group known as </a:t>
            </a:r>
            <a:r>
              <a:rPr lang="en-US" sz="2400" dirty="0" smtClean="0">
                <a:effectLst/>
              </a:rPr>
              <a:t>the </a:t>
            </a:r>
            <a:r>
              <a:rPr lang="en-US" sz="2400" dirty="0">
                <a:effectLst/>
              </a:rPr>
              <a:t>People’s Will. This group came to believe that terrorist </a:t>
            </a:r>
            <a:r>
              <a:rPr lang="en-US" sz="2400" dirty="0" smtClean="0">
                <a:effectLst/>
              </a:rPr>
              <a:t>acts were </a:t>
            </a:r>
            <a:r>
              <a:rPr lang="en-US" sz="2400" dirty="0">
                <a:effectLst/>
              </a:rPr>
              <a:t>the best way to </a:t>
            </a:r>
            <a:r>
              <a:rPr lang="en-US" sz="2400" dirty="0" smtClean="0">
                <a:effectLst/>
              </a:rPr>
              <a:t>force </a:t>
            </a:r>
            <a:r>
              <a:rPr lang="en-US" sz="2400" dirty="0">
                <a:effectLst/>
              </a:rPr>
              <a:t>political reform and bring about </a:t>
            </a:r>
            <a:r>
              <a:rPr lang="en-US" sz="2400" dirty="0" smtClean="0">
                <a:effectLst/>
              </a:rPr>
              <a:t>the overthrow </a:t>
            </a:r>
            <a:r>
              <a:rPr lang="en-US" sz="2400" dirty="0">
                <a:effectLst/>
              </a:rPr>
              <a:t>of the czarist autocracy. The czar </a:t>
            </a:r>
            <a:r>
              <a:rPr lang="en-US" sz="2400" dirty="0" smtClean="0">
                <a:effectLst/>
              </a:rPr>
              <a:t>was </a:t>
            </a:r>
            <a:r>
              <a:rPr lang="en-US" sz="2400" dirty="0">
                <a:effectLst/>
              </a:rPr>
              <a:t>killed by a </a:t>
            </a:r>
            <a:r>
              <a:rPr lang="en-US" sz="2400" dirty="0" smtClean="0">
                <a:effectLst/>
              </a:rPr>
              <a:t>bomb thrown </a:t>
            </a:r>
            <a:r>
              <a:rPr lang="en-US" sz="2400" dirty="0">
                <a:effectLst/>
              </a:rPr>
              <a:t>by a member of the People’s Will as he drove through </a:t>
            </a:r>
            <a:r>
              <a:rPr lang="en-US" sz="2400" dirty="0" smtClean="0">
                <a:effectLst/>
              </a:rPr>
              <a:t>the </a:t>
            </a:r>
            <a:r>
              <a:rPr lang="en-US" sz="2400" dirty="0">
                <a:effectLst/>
              </a:rPr>
              <a:t>streets of St. Petersburg.</a:t>
            </a:r>
          </a:p>
          <a:p>
            <a:endParaRPr lang="en-US" dirty="0"/>
          </a:p>
        </p:txBody>
      </p:sp>
    </p:spTree>
    <p:custDataLst>
      <p:tags r:id="rId1"/>
    </p:custDataLst>
    <p:extLst>
      <p:ext uri="{BB962C8B-B14F-4D97-AF65-F5344CB8AC3E}">
        <p14:creationId xmlns:p14="http://schemas.microsoft.com/office/powerpoint/2010/main" val="228271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4383089" cy="1371600"/>
          </a:xfrm>
        </p:spPr>
        <p:txBody>
          <a:bodyPr>
            <a:normAutofit fontScale="90000"/>
          </a:bodyPr>
          <a:lstStyle/>
          <a:p>
            <a:r>
              <a:rPr lang="en-US" dirty="0" smtClean="0"/>
              <a:t>Group C “moving toward revolution”, “The rise of political Parties”, and “Marxism and </a:t>
            </a:r>
            <a:r>
              <a:rPr lang="en-US" dirty="0" err="1" smtClean="0"/>
              <a:t>Leninsm</a:t>
            </a:r>
            <a:r>
              <a:rPr lang="en-US" dirty="0" smtClean="0"/>
              <a: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6900" y="609600"/>
            <a:ext cx="3897425" cy="5181600"/>
          </a:xfrm>
        </p:spPr>
      </p:pic>
      <p:sp>
        <p:nvSpPr>
          <p:cNvPr id="4" name="Text Placeholder 3"/>
          <p:cNvSpPr>
            <a:spLocks noGrp="1"/>
          </p:cNvSpPr>
          <p:nvPr>
            <p:ph type="body" sz="half" idx="2"/>
          </p:nvPr>
        </p:nvSpPr>
        <p:spPr>
          <a:xfrm>
            <a:off x="1141411" y="3213100"/>
            <a:ext cx="3862389" cy="2260600"/>
          </a:xfrm>
        </p:spPr>
        <p:txBody>
          <a:bodyPr>
            <a:normAutofit/>
          </a:bodyPr>
          <a:lstStyle/>
          <a:p>
            <a:r>
              <a:rPr lang="en-US" sz="2000" dirty="0" err="1" smtClean="0"/>
              <a:t>Vlandimir</a:t>
            </a:r>
            <a:r>
              <a:rPr lang="en-US" sz="2000" dirty="0" smtClean="0"/>
              <a:t> Lenin stands in front of a statue of Marx and Engels</a:t>
            </a:r>
            <a:endParaRPr lang="en-US" sz="2000" dirty="0"/>
          </a:p>
        </p:txBody>
      </p:sp>
    </p:spTree>
    <p:custDataLst>
      <p:tags r:id="rId1"/>
    </p:custDataLst>
    <p:extLst>
      <p:ext uri="{BB962C8B-B14F-4D97-AF65-F5344CB8AC3E}">
        <p14:creationId xmlns:p14="http://schemas.microsoft.com/office/powerpoint/2010/main" val="379924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1111481"/>
            <a:ext cx="8686800" cy="1468800"/>
          </a:xfrm>
        </p:spPr>
        <p:txBody>
          <a:bodyPr/>
          <a:lstStyle/>
          <a:p>
            <a:r>
              <a:rPr lang="en-US" dirty="0" smtClean="0"/>
              <a:t>Marx and Engels</a:t>
            </a:r>
            <a:endParaRPr lang="en-US" dirty="0"/>
          </a:p>
        </p:txBody>
      </p:sp>
      <p:sp>
        <p:nvSpPr>
          <p:cNvPr id="3" name="Text Placeholder 2"/>
          <p:cNvSpPr>
            <a:spLocks noGrp="1"/>
          </p:cNvSpPr>
          <p:nvPr>
            <p:ph type="body" idx="1"/>
          </p:nvPr>
        </p:nvSpPr>
        <p:spPr>
          <a:xfrm>
            <a:off x="1800222" y="2846980"/>
            <a:ext cx="9045578" cy="2321920"/>
          </a:xfrm>
        </p:spPr>
        <p:txBody>
          <a:bodyPr>
            <a:normAutofit/>
          </a:bodyPr>
          <a:lstStyle/>
          <a:p>
            <a:pPr algn="l"/>
            <a:r>
              <a:rPr lang="en-US" dirty="0"/>
              <a:t>The socialist philosophy of </a:t>
            </a:r>
            <a:r>
              <a:rPr lang="en-US" dirty="0" smtClean="0"/>
              <a:t>the </a:t>
            </a:r>
            <a:r>
              <a:rPr lang="en-US" dirty="0"/>
              <a:t>Russian Social </a:t>
            </a:r>
            <a:r>
              <a:rPr lang="en-US" dirty="0" smtClean="0"/>
              <a:t>Democratic </a:t>
            </a:r>
            <a:r>
              <a:rPr lang="en-US" dirty="0"/>
              <a:t>Workers’ Party was </a:t>
            </a:r>
            <a:r>
              <a:rPr lang="en-US" dirty="0" smtClean="0"/>
              <a:t>based </a:t>
            </a:r>
            <a:r>
              <a:rPr lang="en-US" dirty="0"/>
              <a:t>on the ideas of the </a:t>
            </a:r>
            <a:r>
              <a:rPr lang="en-US" dirty="0" smtClean="0"/>
              <a:t>19th </a:t>
            </a:r>
            <a:r>
              <a:rPr lang="en-US" dirty="0"/>
              <a:t>century thinkers </a:t>
            </a:r>
            <a:r>
              <a:rPr lang="en-US" dirty="0" smtClean="0"/>
              <a:t>Karl </a:t>
            </a:r>
            <a:r>
              <a:rPr lang="en-US" dirty="0"/>
              <a:t>Marx and Friedrich </a:t>
            </a:r>
            <a:r>
              <a:rPr lang="en-US" dirty="0" smtClean="0"/>
              <a:t>Engels</a:t>
            </a:r>
            <a:r>
              <a:rPr lang="en-US" dirty="0"/>
              <a:t>. In 1903, a dispute </a:t>
            </a:r>
            <a:r>
              <a:rPr lang="en-US" dirty="0" smtClean="0"/>
              <a:t>over </a:t>
            </a:r>
            <a:r>
              <a:rPr lang="en-US" dirty="0"/>
              <a:t>how to best apply </a:t>
            </a:r>
            <a:r>
              <a:rPr lang="en-US" dirty="0" smtClean="0"/>
              <a:t>Marxist </a:t>
            </a:r>
            <a:r>
              <a:rPr lang="en-US" dirty="0"/>
              <a:t>ideas in Russia </a:t>
            </a:r>
            <a:r>
              <a:rPr lang="en-US" dirty="0" smtClean="0"/>
              <a:t>split </a:t>
            </a:r>
            <a:r>
              <a:rPr lang="en-US" dirty="0"/>
              <a:t>the party into two </a:t>
            </a:r>
            <a:r>
              <a:rPr lang="en-US" dirty="0" smtClean="0"/>
              <a:t>factions</a:t>
            </a:r>
            <a:r>
              <a:rPr lang="en-US" dirty="0"/>
              <a:t>. Lenin led the </a:t>
            </a:r>
            <a:r>
              <a:rPr lang="en-US" dirty="0" smtClean="0"/>
              <a:t>Bolshevik </a:t>
            </a:r>
            <a:r>
              <a:rPr lang="en-US" dirty="0"/>
              <a:t>faction. Here Lenin </a:t>
            </a:r>
            <a:r>
              <a:rPr lang="en-US" dirty="0" smtClean="0"/>
              <a:t>speaks </a:t>
            </a:r>
            <a:r>
              <a:rPr lang="en-US" dirty="0"/>
              <a:t>at an unveiling of </a:t>
            </a:r>
            <a:r>
              <a:rPr lang="en-US" dirty="0" smtClean="0"/>
              <a:t>a </a:t>
            </a:r>
            <a:r>
              <a:rPr lang="en-US" dirty="0"/>
              <a:t>sculpture of Marx and </a:t>
            </a:r>
            <a:r>
              <a:rPr lang="en-US" dirty="0" smtClean="0"/>
              <a:t>Engels </a:t>
            </a:r>
            <a:r>
              <a:rPr lang="en-US" dirty="0"/>
              <a:t>in 1918</a:t>
            </a:r>
          </a:p>
        </p:txBody>
      </p:sp>
    </p:spTree>
    <p:custDataLst>
      <p:tags r:id="rId1"/>
    </p:custDataLst>
    <p:extLst>
      <p:ext uri="{BB962C8B-B14F-4D97-AF65-F5344CB8AC3E}">
        <p14:creationId xmlns:p14="http://schemas.microsoft.com/office/powerpoint/2010/main" val="146814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D “The Revolution of 1905”, and “Reform, Repressions, and Continued Unrest”.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3813" y="848648"/>
            <a:ext cx="5943600" cy="4703504"/>
          </a:xfrm>
        </p:spPr>
      </p:pic>
      <p:sp>
        <p:nvSpPr>
          <p:cNvPr id="4" name="Text Placeholder 3"/>
          <p:cNvSpPr>
            <a:spLocks noGrp="1"/>
          </p:cNvSpPr>
          <p:nvPr>
            <p:ph type="body" sz="half" idx="2"/>
          </p:nvPr>
        </p:nvSpPr>
        <p:spPr/>
        <p:txBody>
          <a:bodyPr>
            <a:normAutofit/>
          </a:bodyPr>
          <a:lstStyle/>
          <a:p>
            <a:r>
              <a:rPr lang="en-US" sz="2000" dirty="0" smtClean="0"/>
              <a:t>Bloody Sunday Massacre, January 22, 1905</a:t>
            </a:r>
            <a:endParaRPr lang="en-US" sz="2000" dirty="0"/>
          </a:p>
        </p:txBody>
      </p:sp>
    </p:spTree>
    <p:custDataLst>
      <p:tags r:id="rId1"/>
    </p:custDataLst>
    <p:extLst>
      <p:ext uri="{BB962C8B-B14F-4D97-AF65-F5344CB8AC3E}">
        <p14:creationId xmlns:p14="http://schemas.microsoft.com/office/powerpoint/2010/main" val="2102564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92</TotalTime>
  <Words>667</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Mesh</vt:lpstr>
      <vt:lpstr>Russian Revolution in 1917</vt:lpstr>
      <vt:lpstr>On your packet, write down three questions that you could ask the class to help them consider the significance of the image as it relates to the Russian Revolution</vt:lpstr>
      <vt:lpstr>Group A: “Russia Under the Czars” and “The Beginnings of Unrest”    Peasants</vt:lpstr>
      <vt:lpstr>Peasants</vt:lpstr>
      <vt:lpstr>Group B “Revolutionary Movements” and “The Last czars”</vt:lpstr>
      <vt:lpstr>Czar Alexander II</vt:lpstr>
      <vt:lpstr>Group C “moving toward revolution”, “The rise of political Parties”, and “Marxism and Leninsm”</vt:lpstr>
      <vt:lpstr>Marx and Engels</vt:lpstr>
      <vt:lpstr>Group D “The Revolution of 1905”, and “Reform, Repressions, and Continued Unrest”.</vt:lpstr>
      <vt:lpstr>Bloody Sunday</vt:lpstr>
      <vt:lpstr>Group E “The Bolsheviks Take Control,” “The February Revolution,” and “Dual Power”</vt:lpstr>
      <vt:lpstr>February Revolution</vt:lpstr>
      <vt:lpstr>Group F “The October Revolution”</vt:lpstr>
      <vt:lpstr>October Revolution  Bolsheviks Take Control of Petrograd Soviet</vt:lpstr>
      <vt:lpstr>Group G “Civil War”</vt:lpstr>
      <vt:lpstr>Bolshevik Propaganda  “Beat the Whites with the Red Wedge”</vt:lpstr>
      <vt:lpstr>Group H “War, Communism, and the Red Terror” and “New Policies and New Leadership”</vt:lpstr>
      <vt:lpstr>War Communism Policy</vt:lpstr>
    </vt:vector>
  </TitlesOfParts>
  <Company>LUHSD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Revolution</dc:title>
  <dc:creator>Samuel Cooper</dc:creator>
  <cp:lastModifiedBy>Samuel Cooper</cp:lastModifiedBy>
  <cp:revision>10</cp:revision>
  <dcterms:created xsi:type="dcterms:W3CDTF">2019-01-10T15:56:32Z</dcterms:created>
  <dcterms:modified xsi:type="dcterms:W3CDTF">2020-01-15T16:13:31Z</dcterms:modified>
</cp:coreProperties>
</file>